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 id="2147484208" r:id="rId2"/>
    <p:sldMasterId id="2147484211" r:id="rId3"/>
  </p:sldMasterIdLst>
  <p:notesMasterIdLst>
    <p:notesMasterId r:id="rId33"/>
  </p:notesMasterIdLst>
  <p:sldIdLst>
    <p:sldId id="256" r:id="rId4"/>
    <p:sldId id="379" r:id="rId5"/>
    <p:sldId id="304" r:id="rId6"/>
    <p:sldId id="322" r:id="rId7"/>
    <p:sldId id="375" r:id="rId8"/>
    <p:sldId id="356" r:id="rId9"/>
    <p:sldId id="382" r:id="rId10"/>
    <p:sldId id="349" r:id="rId11"/>
    <p:sldId id="300" r:id="rId12"/>
    <p:sldId id="334" r:id="rId13"/>
    <p:sldId id="371" r:id="rId14"/>
    <p:sldId id="364" r:id="rId15"/>
    <p:sldId id="344" r:id="rId16"/>
    <p:sldId id="358" r:id="rId17"/>
    <p:sldId id="328" r:id="rId18"/>
    <p:sldId id="323" r:id="rId19"/>
    <p:sldId id="278" r:id="rId20"/>
    <p:sldId id="376" r:id="rId21"/>
    <p:sldId id="374" r:id="rId22"/>
    <p:sldId id="373" r:id="rId23"/>
    <p:sldId id="380" r:id="rId24"/>
    <p:sldId id="372" r:id="rId25"/>
    <p:sldId id="351" r:id="rId26"/>
    <p:sldId id="365" r:id="rId27"/>
    <p:sldId id="368" r:id="rId28"/>
    <p:sldId id="378" r:id="rId29"/>
    <p:sldId id="341" r:id="rId30"/>
    <p:sldId id="342" r:id="rId31"/>
    <p:sldId id="377" r:id="rId32"/>
  </p:sldIdLst>
  <p:sldSz cx="9144000" cy="6858000" type="screen4x3"/>
  <p:notesSz cx="6888163" cy="10020300"/>
  <p:defaultTextStyle>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CCFF"/>
    <a:srgbClr val="0066FF"/>
    <a:srgbClr val="FFFFFF"/>
    <a:srgbClr val="000066"/>
    <a:srgbClr val="FEF1CE"/>
    <a:srgbClr val="336699"/>
    <a:srgbClr val="FFCC66"/>
    <a:srgbClr val="0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4664" autoAdjust="0"/>
  </p:normalViewPr>
  <p:slideViewPr>
    <p:cSldViewPr>
      <p:cViewPr>
        <p:scale>
          <a:sx n="77" d="100"/>
          <a:sy n="77" d="100"/>
        </p:scale>
        <p:origin x="-1188" y="-72"/>
      </p:cViewPr>
      <p:guideLst>
        <p:guide orient="horz" pos="2160"/>
        <p:guide orient="horz" pos="1026"/>
        <p:guide orient="horz" pos="663"/>
        <p:guide orient="horz" pos="890"/>
        <p:guide orient="horz" pos="618"/>
        <p:guide pos="2880"/>
        <p:guide pos="38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37CFBC5F-FC24-4714-83CC-B5592D8710BC}" type="datetimeFigureOut">
              <a:rPr lang="en-AU" smtClean="0"/>
              <a:t>13/09/2013</a:t>
            </a:fld>
            <a:endParaRPr lang="en-AU"/>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D678CE73-557A-43AD-A355-AE11B20BC594}" type="slidenum">
              <a:rPr lang="en-AU" smtClean="0"/>
              <a:t>‹#›</a:t>
            </a:fld>
            <a:endParaRPr lang="en-AU"/>
          </a:p>
        </p:txBody>
      </p:sp>
    </p:spTree>
    <p:extLst>
      <p:ext uri="{BB962C8B-B14F-4D97-AF65-F5344CB8AC3E}">
        <p14:creationId xmlns:p14="http://schemas.microsoft.com/office/powerpoint/2010/main" val="341142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78CE73-557A-43AD-A355-AE11B20BC594}" type="slidenum">
              <a:rPr lang="en-AU" smtClean="0"/>
              <a:t>1</a:t>
            </a:fld>
            <a:endParaRPr lang="en-AU"/>
          </a:p>
        </p:txBody>
      </p:sp>
    </p:spTree>
    <p:extLst>
      <p:ext uri="{BB962C8B-B14F-4D97-AF65-F5344CB8AC3E}">
        <p14:creationId xmlns:p14="http://schemas.microsoft.com/office/powerpoint/2010/main" val="77220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78CE73-557A-43AD-A355-AE11B20BC594}" type="slidenum">
              <a:rPr lang="en-AU" smtClean="0">
                <a:solidFill>
                  <a:prstClr val="black"/>
                </a:solidFill>
              </a:rPr>
              <a:pPr/>
              <a:t>29</a:t>
            </a:fld>
            <a:endParaRPr lang="en-AU">
              <a:solidFill>
                <a:prstClr val="black"/>
              </a:solidFill>
            </a:endParaRPr>
          </a:p>
        </p:txBody>
      </p:sp>
    </p:spTree>
    <p:extLst>
      <p:ext uri="{BB962C8B-B14F-4D97-AF65-F5344CB8AC3E}">
        <p14:creationId xmlns:p14="http://schemas.microsoft.com/office/powerpoint/2010/main" val="77220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029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4029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76A4BA-C3DE-4BC2-95B9-24B4DC9E4CA5}" type="slidenum">
              <a:rPr lang="en-US"/>
              <a:pPr>
                <a:defRPr/>
              </a:pPr>
              <a:t>‹#›</a:t>
            </a:fld>
            <a:endParaRPr lang="en-US"/>
          </a:p>
        </p:txBody>
      </p:sp>
    </p:spTree>
    <p:extLst>
      <p:ext uri="{BB962C8B-B14F-4D97-AF65-F5344CB8AC3E}">
        <p14:creationId xmlns:p14="http://schemas.microsoft.com/office/powerpoint/2010/main" val="66412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20000">
              <a:schemeClr val="bg1"/>
            </a:gs>
            <a:gs pos="50000">
              <a:schemeClr val="bg1">
                <a:lumMod val="85000"/>
              </a:schemeClr>
            </a:gs>
            <a:gs pos="80000">
              <a:schemeClr val="bg1">
                <a:lumMod val="75000"/>
              </a:schemeClr>
            </a:gs>
          </a:gsLst>
          <a:lin ang="7200000" scaled="0"/>
          <a:tileRect/>
        </a:gradFill>
        <a:effectLst/>
      </p:bgPr>
    </p:bg>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9850" y="157163"/>
            <a:ext cx="1203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7"/>
          <p:cNvSpPr>
            <a:spLocks/>
          </p:cNvSpPr>
          <p:nvPr userDrawn="1"/>
        </p:nvSpPr>
        <p:spPr bwMode="auto">
          <a:xfrm>
            <a:off x="-4763" y="0"/>
            <a:ext cx="8105776" cy="981075"/>
          </a:xfrm>
          <a:custGeom>
            <a:avLst/>
            <a:gdLst>
              <a:gd name="T0" fmla="*/ 8108078 w 8104625"/>
              <a:gd name="T1" fmla="*/ 0 h 980406"/>
              <a:gd name="T2" fmla="*/ 7531769 w 8104625"/>
              <a:gd name="T3" fmla="*/ 982414 h 980406"/>
              <a:gd name="T4" fmla="*/ 4237 w 8104625"/>
              <a:gd name="T5" fmla="*/ 982414 h 980406"/>
              <a:gd name="T6" fmla="*/ 4236 w 8104625"/>
              <a:gd name="T7" fmla="*/ 0 h 980406"/>
              <a:gd name="T8" fmla="*/ 8108078 w 8104625"/>
              <a:gd name="T9" fmla="*/ 0 h 980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4625" h="980406">
                <a:moveTo>
                  <a:pt x="8104625" y="0"/>
                </a:moveTo>
                <a:lnTo>
                  <a:pt x="7528562" y="980406"/>
                </a:lnTo>
                <a:lnTo>
                  <a:pt x="4234" y="980406"/>
                </a:lnTo>
                <a:cubicBezTo>
                  <a:pt x="2375" y="481546"/>
                  <a:pt x="0" y="327637"/>
                  <a:pt x="4233" y="0"/>
                </a:cubicBezTo>
                <a:lnTo>
                  <a:pt x="8104625" y="0"/>
                </a:lnTo>
                <a:close/>
              </a:path>
            </a:pathLst>
          </a:custGeom>
          <a:solidFill>
            <a:srgbClr val="002373"/>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4" name="Freeform 8"/>
          <p:cNvSpPr>
            <a:spLocks/>
          </p:cNvSpPr>
          <p:nvPr userDrawn="1"/>
        </p:nvSpPr>
        <p:spPr bwMode="auto">
          <a:xfrm>
            <a:off x="-3175" y="1052513"/>
            <a:ext cx="7488238" cy="360362"/>
          </a:xfrm>
          <a:custGeom>
            <a:avLst/>
            <a:gdLst>
              <a:gd name="T0" fmla="*/ 3448 w 7488167"/>
              <a:gd name="T1" fmla="*/ 1 h 360363"/>
              <a:gd name="T2" fmla="*/ 7488380 w 7488167"/>
              <a:gd name="T3" fmla="*/ 0 h 360363"/>
              <a:gd name="T4" fmla="*/ 7279462 w 7488167"/>
              <a:gd name="T5" fmla="*/ 355379 h 360363"/>
              <a:gd name="T6" fmla="*/ 3447 w 7488167"/>
              <a:gd name="T7" fmla="*/ 360360 h 360363"/>
              <a:gd name="T8" fmla="*/ 3448 w 7488167"/>
              <a:gd name="T9" fmla="*/ 1 h 360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8167" h="360363">
                <a:moveTo>
                  <a:pt x="3448" y="1"/>
                </a:moveTo>
                <a:lnTo>
                  <a:pt x="7488167" y="0"/>
                </a:lnTo>
                <a:lnTo>
                  <a:pt x="7279255" y="355382"/>
                </a:lnTo>
                <a:lnTo>
                  <a:pt x="3447" y="360363"/>
                </a:lnTo>
                <a:cubicBezTo>
                  <a:pt x="0" y="117661"/>
                  <a:pt x="3977" y="214132"/>
                  <a:pt x="3448" y="1"/>
                </a:cubicBezTo>
                <a:close/>
              </a:path>
            </a:pathLst>
          </a:custGeom>
          <a:blipFill dpi="0" rotWithShape="1">
            <a:blip r:embed="rId3"/>
            <a:srcRect/>
            <a:stretch>
              <a:fillRect/>
            </a:stretch>
          </a:bli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5" name="TextBox 4"/>
          <p:cNvSpPr txBox="1"/>
          <p:nvPr userDrawn="1"/>
        </p:nvSpPr>
        <p:spPr>
          <a:xfrm>
            <a:off x="6827684" y="6486766"/>
            <a:ext cx="2071702" cy="261610"/>
          </a:xfrm>
          <a:prstGeom prst="rect">
            <a:avLst/>
          </a:prstGeom>
          <a:noFill/>
        </p:spPr>
        <p:txBody>
          <a:bodyPr wrap="square" rtlCol="0">
            <a:spAutoFit/>
          </a:bodyPr>
          <a:lstStyle/>
          <a:p>
            <a:pPr algn="r"/>
            <a:r>
              <a:rPr lang="en-AU" sz="1100" b="1" i="0" dirty="0" smtClean="0">
                <a:latin typeface="Calibri" pitchFamily="34" charset="0"/>
                <a:cs typeface="Calibri" pitchFamily="34" charset="0"/>
              </a:rPr>
              <a:t>Slide </a:t>
            </a:r>
            <a:fld id="{0FBD1C6E-1AD1-4076-8012-8E25D1D9CA8E}" type="slidenum">
              <a:rPr lang="en-AU" sz="1100" b="1" i="0" smtClean="0">
                <a:latin typeface="Calibri" pitchFamily="34" charset="0"/>
                <a:cs typeface="Calibri" pitchFamily="34" charset="0"/>
              </a:rPr>
              <a:pPr algn="r"/>
              <a:t>‹#›</a:t>
            </a:fld>
            <a:endParaRPr lang="en-AU" sz="1100" b="1" i="0" dirty="0">
              <a:latin typeface="Calibri" pitchFamily="34" charset="0"/>
              <a:cs typeface="Calibri" pitchFamily="34" charset="0"/>
            </a:endParaRPr>
          </a:p>
        </p:txBody>
      </p:sp>
    </p:spTree>
    <p:extLst>
      <p:ext uri="{BB962C8B-B14F-4D97-AF65-F5344CB8AC3E}">
        <p14:creationId xmlns:p14="http://schemas.microsoft.com/office/powerpoint/2010/main" val="64103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029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4029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76A4BA-C3DE-4BC2-95B9-24B4DC9E4CA5}" type="slidenum">
              <a:rPr lang="en-US">
                <a:solidFill>
                  <a:srgbClr val="003366"/>
                </a:solidFill>
              </a:rPr>
              <a:pPr>
                <a:defRPr/>
              </a:pPr>
              <a:t>‹#›</a:t>
            </a:fld>
            <a:endParaRPr lang="en-US">
              <a:solidFill>
                <a:srgbClr val="003366"/>
              </a:solidFill>
            </a:endParaRPr>
          </a:p>
        </p:txBody>
      </p:sp>
    </p:spTree>
    <p:extLst>
      <p:ext uri="{BB962C8B-B14F-4D97-AF65-F5344CB8AC3E}">
        <p14:creationId xmlns:p14="http://schemas.microsoft.com/office/powerpoint/2010/main" val="150672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20000">
              <a:schemeClr val="bg1"/>
            </a:gs>
            <a:gs pos="50000">
              <a:schemeClr val="bg1">
                <a:lumMod val="85000"/>
              </a:schemeClr>
            </a:gs>
            <a:gs pos="80000">
              <a:schemeClr val="bg1">
                <a:lumMod val="75000"/>
              </a:schemeClr>
            </a:gs>
          </a:gsLst>
          <a:lin ang="7200000" scaled="0"/>
          <a:tileRect/>
        </a:gradFill>
        <a:effectLst/>
      </p:bgPr>
    </p:bg>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9850" y="157163"/>
            <a:ext cx="1203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7"/>
          <p:cNvSpPr>
            <a:spLocks/>
          </p:cNvSpPr>
          <p:nvPr userDrawn="1"/>
        </p:nvSpPr>
        <p:spPr bwMode="auto">
          <a:xfrm>
            <a:off x="-4763" y="0"/>
            <a:ext cx="8105776" cy="981075"/>
          </a:xfrm>
          <a:custGeom>
            <a:avLst/>
            <a:gdLst>
              <a:gd name="T0" fmla="*/ 8108078 w 8104625"/>
              <a:gd name="T1" fmla="*/ 0 h 980406"/>
              <a:gd name="T2" fmla="*/ 7531769 w 8104625"/>
              <a:gd name="T3" fmla="*/ 982414 h 980406"/>
              <a:gd name="T4" fmla="*/ 4237 w 8104625"/>
              <a:gd name="T5" fmla="*/ 982414 h 980406"/>
              <a:gd name="T6" fmla="*/ 4236 w 8104625"/>
              <a:gd name="T7" fmla="*/ 0 h 980406"/>
              <a:gd name="T8" fmla="*/ 8108078 w 8104625"/>
              <a:gd name="T9" fmla="*/ 0 h 980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4625" h="980406">
                <a:moveTo>
                  <a:pt x="8104625" y="0"/>
                </a:moveTo>
                <a:lnTo>
                  <a:pt x="7528562" y="980406"/>
                </a:lnTo>
                <a:lnTo>
                  <a:pt x="4234" y="980406"/>
                </a:lnTo>
                <a:cubicBezTo>
                  <a:pt x="2375" y="481546"/>
                  <a:pt x="0" y="327637"/>
                  <a:pt x="4233" y="0"/>
                </a:cubicBezTo>
                <a:lnTo>
                  <a:pt x="8104625" y="0"/>
                </a:lnTo>
                <a:close/>
              </a:path>
            </a:pathLst>
          </a:custGeom>
          <a:solidFill>
            <a:srgbClr val="002373"/>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solidFill>
                <a:srgbClr val="003366"/>
              </a:solidFill>
            </a:endParaRPr>
          </a:p>
        </p:txBody>
      </p:sp>
      <p:sp>
        <p:nvSpPr>
          <p:cNvPr id="4" name="Freeform 8"/>
          <p:cNvSpPr>
            <a:spLocks/>
          </p:cNvSpPr>
          <p:nvPr userDrawn="1"/>
        </p:nvSpPr>
        <p:spPr bwMode="auto">
          <a:xfrm>
            <a:off x="-3175" y="1052513"/>
            <a:ext cx="7488238" cy="360362"/>
          </a:xfrm>
          <a:custGeom>
            <a:avLst/>
            <a:gdLst>
              <a:gd name="T0" fmla="*/ 3448 w 7488167"/>
              <a:gd name="T1" fmla="*/ 1 h 360363"/>
              <a:gd name="T2" fmla="*/ 7488380 w 7488167"/>
              <a:gd name="T3" fmla="*/ 0 h 360363"/>
              <a:gd name="T4" fmla="*/ 7279462 w 7488167"/>
              <a:gd name="T5" fmla="*/ 355379 h 360363"/>
              <a:gd name="T6" fmla="*/ 3447 w 7488167"/>
              <a:gd name="T7" fmla="*/ 360360 h 360363"/>
              <a:gd name="T8" fmla="*/ 3448 w 7488167"/>
              <a:gd name="T9" fmla="*/ 1 h 360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8167" h="360363">
                <a:moveTo>
                  <a:pt x="3448" y="1"/>
                </a:moveTo>
                <a:lnTo>
                  <a:pt x="7488167" y="0"/>
                </a:lnTo>
                <a:lnTo>
                  <a:pt x="7279255" y="355382"/>
                </a:lnTo>
                <a:lnTo>
                  <a:pt x="3447" y="360363"/>
                </a:lnTo>
                <a:cubicBezTo>
                  <a:pt x="0" y="117661"/>
                  <a:pt x="3977" y="214132"/>
                  <a:pt x="3448" y="1"/>
                </a:cubicBezTo>
                <a:close/>
              </a:path>
            </a:pathLst>
          </a:custGeom>
          <a:blipFill dpi="0" rotWithShape="1">
            <a:blip r:embed="rId3"/>
            <a:srcRect/>
            <a:stretch>
              <a:fillRect/>
            </a:stretch>
          </a:bli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solidFill>
                <a:srgbClr val="003366"/>
              </a:solidFill>
            </a:endParaRPr>
          </a:p>
        </p:txBody>
      </p:sp>
    </p:spTree>
    <p:extLst>
      <p:ext uri="{BB962C8B-B14F-4D97-AF65-F5344CB8AC3E}">
        <p14:creationId xmlns:p14="http://schemas.microsoft.com/office/powerpoint/2010/main" val="38672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029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4029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76A4BA-C3DE-4BC2-95B9-24B4DC9E4CA5}" type="slidenum">
              <a:rPr lang="en-US">
                <a:solidFill>
                  <a:srgbClr val="003366"/>
                </a:solidFill>
              </a:rPr>
              <a:pPr>
                <a:defRPr/>
              </a:pPr>
              <a:t>‹#›</a:t>
            </a:fld>
            <a:endParaRPr lang="en-US">
              <a:solidFill>
                <a:srgbClr val="003366"/>
              </a:solidFill>
            </a:endParaRPr>
          </a:p>
        </p:txBody>
      </p:sp>
    </p:spTree>
    <p:extLst>
      <p:ext uri="{BB962C8B-B14F-4D97-AF65-F5344CB8AC3E}">
        <p14:creationId xmlns:p14="http://schemas.microsoft.com/office/powerpoint/2010/main" val="8407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20000">
              <a:schemeClr val="bg1"/>
            </a:gs>
            <a:gs pos="50000">
              <a:schemeClr val="bg1">
                <a:lumMod val="85000"/>
              </a:schemeClr>
            </a:gs>
            <a:gs pos="80000">
              <a:schemeClr val="bg1">
                <a:lumMod val="75000"/>
              </a:schemeClr>
            </a:gs>
          </a:gsLst>
          <a:lin ang="7200000" scaled="0"/>
          <a:tileRect/>
        </a:gradFill>
        <a:effectLst/>
      </p:bgPr>
    </p:bg>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9850" y="157163"/>
            <a:ext cx="1203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7"/>
          <p:cNvSpPr>
            <a:spLocks/>
          </p:cNvSpPr>
          <p:nvPr userDrawn="1"/>
        </p:nvSpPr>
        <p:spPr bwMode="auto">
          <a:xfrm>
            <a:off x="-4763" y="0"/>
            <a:ext cx="8105776" cy="981075"/>
          </a:xfrm>
          <a:custGeom>
            <a:avLst/>
            <a:gdLst>
              <a:gd name="T0" fmla="*/ 8108078 w 8104625"/>
              <a:gd name="T1" fmla="*/ 0 h 980406"/>
              <a:gd name="T2" fmla="*/ 7531769 w 8104625"/>
              <a:gd name="T3" fmla="*/ 982414 h 980406"/>
              <a:gd name="T4" fmla="*/ 4237 w 8104625"/>
              <a:gd name="T5" fmla="*/ 982414 h 980406"/>
              <a:gd name="T6" fmla="*/ 4236 w 8104625"/>
              <a:gd name="T7" fmla="*/ 0 h 980406"/>
              <a:gd name="T8" fmla="*/ 8108078 w 8104625"/>
              <a:gd name="T9" fmla="*/ 0 h 980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4625" h="980406">
                <a:moveTo>
                  <a:pt x="8104625" y="0"/>
                </a:moveTo>
                <a:lnTo>
                  <a:pt x="7528562" y="980406"/>
                </a:lnTo>
                <a:lnTo>
                  <a:pt x="4234" y="980406"/>
                </a:lnTo>
                <a:cubicBezTo>
                  <a:pt x="2375" y="481546"/>
                  <a:pt x="0" y="327637"/>
                  <a:pt x="4233" y="0"/>
                </a:cubicBezTo>
                <a:lnTo>
                  <a:pt x="8104625" y="0"/>
                </a:lnTo>
                <a:close/>
              </a:path>
            </a:pathLst>
          </a:custGeom>
          <a:solidFill>
            <a:srgbClr val="002373"/>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solidFill>
                <a:srgbClr val="003366"/>
              </a:solidFill>
            </a:endParaRPr>
          </a:p>
        </p:txBody>
      </p:sp>
      <p:sp>
        <p:nvSpPr>
          <p:cNvPr id="4" name="Freeform 8"/>
          <p:cNvSpPr>
            <a:spLocks/>
          </p:cNvSpPr>
          <p:nvPr userDrawn="1"/>
        </p:nvSpPr>
        <p:spPr bwMode="auto">
          <a:xfrm>
            <a:off x="-3175" y="1052513"/>
            <a:ext cx="7488238" cy="360362"/>
          </a:xfrm>
          <a:custGeom>
            <a:avLst/>
            <a:gdLst>
              <a:gd name="T0" fmla="*/ 3448 w 7488167"/>
              <a:gd name="T1" fmla="*/ 1 h 360363"/>
              <a:gd name="T2" fmla="*/ 7488380 w 7488167"/>
              <a:gd name="T3" fmla="*/ 0 h 360363"/>
              <a:gd name="T4" fmla="*/ 7279462 w 7488167"/>
              <a:gd name="T5" fmla="*/ 355379 h 360363"/>
              <a:gd name="T6" fmla="*/ 3447 w 7488167"/>
              <a:gd name="T7" fmla="*/ 360360 h 360363"/>
              <a:gd name="T8" fmla="*/ 3448 w 7488167"/>
              <a:gd name="T9" fmla="*/ 1 h 360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8167" h="360363">
                <a:moveTo>
                  <a:pt x="3448" y="1"/>
                </a:moveTo>
                <a:lnTo>
                  <a:pt x="7488167" y="0"/>
                </a:lnTo>
                <a:lnTo>
                  <a:pt x="7279255" y="355382"/>
                </a:lnTo>
                <a:lnTo>
                  <a:pt x="3447" y="360363"/>
                </a:lnTo>
                <a:cubicBezTo>
                  <a:pt x="0" y="117661"/>
                  <a:pt x="3977" y="214132"/>
                  <a:pt x="3448" y="1"/>
                </a:cubicBezTo>
                <a:close/>
              </a:path>
            </a:pathLst>
          </a:custGeom>
          <a:blipFill dpi="0" rotWithShape="1">
            <a:blip r:embed="rId3"/>
            <a:srcRect/>
            <a:stretch>
              <a:fillRect/>
            </a:stretch>
          </a:bli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solidFill>
                <a:srgbClr val="003366"/>
              </a:solidFill>
            </a:endParaRPr>
          </a:p>
        </p:txBody>
      </p:sp>
      <p:sp>
        <p:nvSpPr>
          <p:cNvPr id="5" name="TextBox 4"/>
          <p:cNvSpPr txBox="1"/>
          <p:nvPr userDrawn="1"/>
        </p:nvSpPr>
        <p:spPr>
          <a:xfrm>
            <a:off x="6827684" y="6486766"/>
            <a:ext cx="2071702" cy="261610"/>
          </a:xfrm>
          <a:prstGeom prst="rect">
            <a:avLst/>
          </a:prstGeom>
          <a:noFill/>
        </p:spPr>
        <p:txBody>
          <a:bodyPr wrap="square" rtlCol="0">
            <a:spAutoFit/>
          </a:bodyPr>
          <a:lstStyle/>
          <a:p>
            <a:pPr algn="r"/>
            <a:r>
              <a:rPr lang="en-AU" sz="1100" b="1" dirty="0" smtClean="0">
                <a:solidFill>
                  <a:srgbClr val="003366"/>
                </a:solidFill>
                <a:latin typeface="Calibri" pitchFamily="34" charset="0"/>
                <a:cs typeface="Calibri" pitchFamily="34" charset="0"/>
              </a:rPr>
              <a:t>Slide </a:t>
            </a:r>
            <a:fld id="{0FBD1C6E-1AD1-4076-8012-8E25D1D9CA8E}" type="slidenum">
              <a:rPr lang="en-AU" sz="1100" b="1" smtClean="0">
                <a:solidFill>
                  <a:srgbClr val="003366"/>
                </a:solidFill>
                <a:latin typeface="Calibri" pitchFamily="34" charset="0"/>
                <a:cs typeface="Calibri" pitchFamily="34" charset="0"/>
              </a:rPr>
              <a:pPr algn="r"/>
              <a:t>‹#›</a:t>
            </a:fld>
            <a:endParaRPr lang="en-AU" sz="1100" b="1" dirty="0">
              <a:solidFill>
                <a:srgbClr val="003366"/>
              </a:solidFill>
              <a:latin typeface="Calibri" pitchFamily="34" charset="0"/>
              <a:cs typeface="Calibri" pitchFamily="34" charset="0"/>
            </a:endParaRPr>
          </a:p>
        </p:txBody>
      </p:sp>
    </p:spTree>
    <p:extLst>
      <p:ext uri="{BB962C8B-B14F-4D97-AF65-F5344CB8AC3E}">
        <p14:creationId xmlns:p14="http://schemas.microsoft.com/office/powerpoint/2010/main" val="1608944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bg1"/>
            </a:gs>
            <a:gs pos="50000">
              <a:schemeClr val="bg1">
                <a:lumMod val="85000"/>
              </a:schemeClr>
            </a:gs>
          </a:gsLst>
          <a:lin ang="7200000" scaled="0"/>
          <a:tileRect/>
        </a:gra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926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3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3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cs typeface="+mn-cs"/>
              </a:defRPr>
            </a:lvl1pPr>
          </a:lstStyle>
          <a:p>
            <a:pPr>
              <a:defRPr/>
            </a:pPr>
            <a:fld id="{5E6E25FF-9EE2-4C06-8312-713ADCD8EB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3" r:id="rId1"/>
    <p:sldLayoutId id="2147484207" r:id="rId2"/>
  </p:sldLayoutIdLst>
  <p:txStyles>
    <p:titleStyle>
      <a:lvl1pPr algn="ctr" rtl="0" eaLnBrk="0" fontAlgn="base" hangingPunct="0">
        <a:spcBef>
          <a:spcPct val="0"/>
        </a:spcBef>
        <a:spcAft>
          <a:spcPct val="0"/>
        </a:spcAft>
        <a:defRPr sz="4400" b="1">
          <a:solidFill>
            <a:srgbClr val="000099"/>
          </a:solidFill>
          <a:effectLst>
            <a:outerShdw blurRad="38100" dist="38100" dir="2700000" algn="tl">
              <a:schemeClr val="bg1">
                <a:lumMod val="85000"/>
              </a:schemeClr>
            </a:outerShdw>
          </a:effectLst>
          <a:latin typeface="Trebuchet MS" pitchFamily="34" charset="0"/>
          <a:ea typeface="+mj-ea"/>
          <a:cs typeface="+mj-cs"/>
        </a:defRPr>
      </a:lvl1pPr>
      <a:lvl2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bg1"/>
            </a:gs>
            <a:gs pos="50000">
              <a:schemeClr val="bg1">
                <a:lumMod val="85000"/>
              </a:schemeClr>
            </a:gs>
          </a:gsLst>
          <a:lin ang="7200000" scaled="0"/>
          <a:tileRect/>
        </a:gra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926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solidFill>
                <a:srgbClr val="003366"/>
              </a:solidFill>
            </a:endParaRPr>
          </a:p>
        </p:txBody>
      </p:sp>
      <p:sp>
        <p:nvSpPr>
          <p:cNvPr id="13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solidFill>
                <a:srgbClr val="003366"/>
              </a:solidFill>
            </a:endParaRPr>
          </a:p>
        </p:txBody>
      </p:sp>
      <p:sp>
        <p:nvSpPr>
          <p:cNvPr id="13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cs typeface="+mn-cs"/>
              </a:defRPr>
            </a:lvl1pPr>
          </a:lstStyle>
          <a:p>
            <a:pPr>
              <a:defRPr/>
            </a:pPr>
            <a:fld id="{5E6E25FF-9EE2-4C06-8312-713ADCD8EB00}" type="slidenum">
              <a:rPr lang="en-US">
                <a:solidFill>
                  <a:srgbClr val="003366"/>
                </a:solidFill>
              </a:rPr>
              <a:pPr>
                <a:defRPr/>
              </a:pPr>
              <a:t>‹#›</a:t>
            </a:fld>
            <a:endParaRPr lang="en-US">
              <a:solidFill>
                <a:srgbClr val="003366"/>
              </a:solidFill>
            </a:endParaRPr>
          </a:p>
        </p:txBody>
      </p:sp>
    </p:spTree>
    <p:extLst>
      <p:ext uri="{BB962C8B-B14F-4D97-AF65-F5344CB8AC3E}">
        <p14:creationId xmlns:p14="http://schemas.microsoft.com/office/powerpoint/2010/main" val="2041630859"/>
      </p:ext>
    </p:extLst>
  </p:cSld>
  <p:clrMap bg1="lt1" tx1="dk1" bg2="lt2" tx2="dk2" accent1="accent1" accent2="accent2" accent3="accent3" accent4="accent4" accent5="accent5" accent6="accent6" hlink="hlink" folHlink="folHlink"/>
  <p:sldLayoutIdLst>
    <p:sldLayoutId id="2147484209" r:id="rId1"/>
    <p:sldLayoutId id="2147484210" r:id="rId2"/>
  </p:sldLayoutIdLst>
  <p:txStyles>
    <p:titleStyle>
      <a:lvl1pPr algn="ctr" rtl="0" eaLnBrk="0" fontAlgn="base" hangingPunct="0">
        <a:spcBef>
          <a:spcPct val="0"/>
        </a:spcBef>
        <a:spcAft>
          <a:spcPct val="0"/>
        </a:spcAft>
        <a:defRPr sz="4400" b="1">
          <a:solidFill>
            <a:srgbClr val="000099"/>
          </a:solidFill>
          <a:effectLst>
            <a:outerShdw blurRad="38100" dist="38100" dir="2700000" algn="tl">
              <a:schemeClr val="bg1">
                <a:lumMod val="85000"/>
              </a:schemeClr>
            </a:outerShdw>
          </a:effectLst>
          <a:latin typeface="Trebuchet MS" pitchFamily="34" charset="0"/>
          <a:ea typeface="+mj-ea"/>
          <a:cs typeface="+mj-cs"/>
        </a:defRPr>
      </a:lvl1pPr>
      <a:lvl2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bg1"/>
            </a:gs>
            <a:gs pos="50000">
              <a:schemeClr val="bg1">
                <a:lumMod val="85000"/>
              </a:schemeClr>
            </a:gs>
          </a:gsLst>
          <a:lin ang="7200000" scaled="0"/>
          <a:tileRect/>
        </a:gra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926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solidFill>
                <a:srgbClr val="003366"/>
              </a:solidFill>
            </a:endParaRPr>
          </a:p>
        </p:txBody>
      </p:sp>
      <p:sp>
        <p:nvSpPr>
          <p:cNvPr id="13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solidFill>
                <a:srgbClr val="003366"/>
              </a:solidFill>
            </a:endParaRPr>
          </a:p>
        </p:txBody>
      </p:sp>
      <p:sp>
        <p:nvSpPr>
          <p:cNvPr id="13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cs typeface="+mn-cs"/>
              </a:defRPr>
            </a:lvl1pPr>
          </a:lstStyle>
          <a:p>
            <a:pPr>
              <a:defRPr/>
            </a:pPr>
            <a:fld id="{5E6E25FF-9EE2-4C06-8312-713ADCD8EB00}" type="slidenum">
              <a:rPr lang="en-US">
                <a:solidFill>
                  <a:srgbClr val="003366"/>
                </a:solidFill>
              </a:rPr>
              <a:pPr>
                <a:defRPr/>
              </a:pPr>
              <a:t>‹#›</a:t>
            </a:fld>
            <a:endParaRPr lang="en-US">
              <a:solidFill>
                <a:srgbClr val="003366"/>
              </a:solidFill>
            </a:endParaRPr>
          </a:p>
        </p:txBody>
      </p:sp>
    </p:spTree>
    <p:extLst>
      <p:ext uri="{BB962C8B-B14F-4D97-AF65-F5344CB8AC3E}">
        <p14:creationId xmlns:p14="http://schemas.microsoft.com/office/powerpoint/2010/main" val="2744143186"/>
      </p:ext>
    </p:extLst>
  </p:cSld>
  <p:clrMap bg1="lt1" tx1="dk1" bg2="lt2" tx2="dk2" accent1="accent1" accent2="accent2" accent3="accent3" accent4="accent4" accent5="accent5" accent6="accent6" hlink="hlink" folHlink="folHlink"/>
  <p:sldLayoutIdLst>
    <p:sldLayoutId id="2147484212" r:id="rId1"/>
    <p:sldLayoutId id="2147484213" r:id="rId2"/>
  </p:sldLayoutIdLst>
  <p:txStyles>
    <p:titleStyle>
      <a:lvl1pPr algn="ctr" rtl="0" eaLnBrk="0" fontAlgn="base" hangingPunct="0">
        <a:spcBef>
          <a:spcPct val="0"/>
        </a:spcBef>
        <a:spcAft>
          <a:spcPct val="0"/>
        </a:spcAft>
        <a:defRPr sz="4400" b="1">
          <a:solidFill>
            <a:srgbClr val="000099"/>
          </a:solidFill>
          <a:effectLst>
            <a:outerShdw blurRad="38100" dist="38100" dir="2700000" algn="tl">
              <a:schemeClr val="bg1">
                <a:lumMod val="85000"/>
              </a:schemeClr>
            </a:outerShdw>
          </a:effectLst>
          <a:latin typeface="Trebuchet MS" pitchFamily="34" charset="0"/>
          <a:ea typeface="+mj-ea"/>
          <a:cs typeface="+mj-cs"/>
        </a:defRPr>
      </a:lvl1pPr>
      <a:lvl2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400" b="1">
          <a:solidFill>
            <a:srgbClr val="000099"/>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545206"/>
            <a:ext cx="3391422" cy="365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Freeform 5"/>
          <p:cNvSpPr>
            <a:spLocks/>
          </p:cNvSpPr>
          <p:nvPr/>
        </p:nvSpPr>
        <p:spPr bwMode="auto">
          <a:xfrm>
            <a:off x="1" y="24714"/>
            <a:ext cx="7596336" cy="6858000"/>
          </a:xfrm>
          <a:custGeom>
            <a:avLst/>
            <a:gdLst>
              <a:gd name="T0" fmla="*/ 6543529 w 6520449"/>
              <a:gd name="T1" fmla="*/ 0 h 6858000"/>
              <a:gd name="T2" fmla="*/ 2641338 w 6520449"/>
              <a:gd name="T3" fmla="*/ 6858000 h 6858000"/>
              <a:gd name="T4" fmla="*/ 4256 w 6520449"/>
              <a:gd name="T5" fmla="*/ 6858000 h 6858000"/>
              <a:gd name="T6" fmla="*/ 4256 w 6520449"/>
              <a:gd name="T7" fmla="*/ 0 h 6858000"/>
              <a:gd name="T8" fmla="*/ 6543529 w 6520449"/>
              <a:gd name="T9" fmla="*/ 0 h 6858000"/>
              <a:gd name="T10" fmla="*/ 0 60000 65536"/>
              <a:gd name="T11" fmla="*/ 0 60000 65536"/>
              <a:gd name="T12" fmla="*/ 0 60000 65536"/>
              <a:gd name="T13" fmla="*/ 0 60000 65536"/>
              <a:gd name="T14" fmla="*/ 0 60000 65536"/>
              <a:gd name="T15" fmla="*/ 0 w 6520449"/>
              <a:gd name="T16" fmla="*/ 0 h 6858000"/>
              <a:gd name="T17" fmla="*/ 6520449 w 6520449"/>
              <a:gd name="T18" fmla="*/ 6858000 h 6858000"/>
            </a:gdLst>
            <a:ahLst/>
            <a:cxnLst>
              <a:cxn ang="T10">
                <a:pos x="T0" y="T1"/>
              </a:cxn>
              <a:cxn ang="T11">
                <a:pos x="T2" y="T3"/>
              </a:cxn>
              <a:cxn ang="T12">
                <a:pos x="T4" y="T5"/>
              </a:cxn>
              <a:cxn ang="T13">
                <a:pos x="T6" y="T7"/>
              </a:cxn>
              <a:cxn ang="T14">
                <a:pos x="T8" y="T9"/>
              </a:cxn>
            </a:cxnLst>
            <a:rect l="T15" t="T16" r="T17" b="T18"/>
            <a:pathLst>
              <a:path w="6520449" h="6858000">
                <a:moveTo>
                  <a:pt x="6520449" y="0"/>
                </a:moveTo>
                <a:lnTo>
                  <a:pt x="2632017" y="6858000"/>
                </a:lnTo>
                <a:lnTo>
                  <a:pt x="4233" y="6858000"/>
                </a:lnTo>
                <a:cubicBezTo>
                  <a:pt x="8466" y="4567767"/>
                  <a:pt x="0" y="2290233"/>
                  <a:pt x="4233" y="0"/>
                </a:cubicBezTo>
                <a:lnTo>
                  <a:pt x="6520449" y="0"/>
                </a:lnTo>
                <a:close/>
              </a:path>
            </a:pathLst>
          </a:custGeom>
          <a:solidFill>
            <a:srgbClr val="00237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AU"/>
          </a:p>
        </p:txBody>
      </p:sp>
      <p:sp>
        <p:nvSpPr>
          <p:cNvPr id="2051" name="Rectangle 3"/>
          <p:cNvSpPr>
            <a:spLocks noGrp="1" noChangeArrowheads="1"/>
          </p:cNvSpPr>
          <p:nvPr>
            <p:ph type="subTitle" idx="1"/>
          </p:nvPr>
        </p:nvSpPr>
        <p:spPr>
          <a:xfrm>
            <a:off x="611188" y="857250"/>
            <a:ext cx="5603875" cy="6290953"/>
          </a:xfrm>
          <a:effectLst/>
        </p:spPr>
        <p:txBody>
          <a:bodyPr>
            <a:spAutoFit/>
          </a:bodyPr>
          <a:lstStyle/>
          <a:p>
            <a:pPr algn="l" eaLnBrk="1" hangingPunct="1">
              <a:defRPr/>
            </a:pPr>
            <a:r>
              <a:rPr lang="en-US" sz="3600" b="1" dirty="0" smtClean="0">
                <a:solidFill>
                  <a:schemeClr val="bg1"/>
                </a:solidFill>
                <a:effectLst/>
                <a:latin typeface="Trebuchet MS" pitchFamily="34" charset="0"/>
              </a:rPr>
              <a:t>Four Eagles Gold Project</a:t>
            </a:r>
          </a:p>
          <a:p>
            <a:pPr algn="l" eaLnBrk="1" hangingPunct="1">
              <a:defRPr/>
            </a:pPr>
            <a:r>
              <a:rPr lang="en-US" b="1" dirty="0" smtClean="0">
                <a:solidFill>
                  <a:schemeClr val="bg1"/>
                </a:solidFill>
                <a:effectLst>
                  <a:outerShdw blurRad="38100" dist="50800" dir="2700000" algn="ctr" rotWithShape="0">
                    <a:srgbClr val="4D4D4D"/>
                  </a:outerShdw>
                </a:effectLst>
                <a:latin typeface="Trebuchet MS" pitchFamily="34" charset="0"/>
              </a:rPr>
              <a:t>A Virgin Gold Discovery in Victoria</a:t>
            </a:r>
          </a:p>
          <a:p>
            <a:pPr algn="l" eaLnBrk="1" hangingPunct="1">
              <a:defRPr/>
            </a:pPr>
            <a:endParaRPr lang="en-US" sz="3600" dirty="0" smtClean="0">
              <a:solidFill>
                <a:schemeClr val="bg1"/>
              </a:solidFill>
              <a:effectLst/>
              <a:latin typeface="Trebuchet MS" pitchFamily="34" charset="0"/>
            </a:endParaRPr>
          </a:p>
          <a:p>
            <a:pPr algn="l" eaLnBrk="1" hangingPunct="1">
              <a:defRPr/>
            </a:pPr>
            <a:r>
              <a:rPr lang="en-US" sz="3600" dirty="0" smtClean="0">
                <a:solidFill>
                  <a:schemeClr val="bg1"/>
                </a:solidFill>
                <a:effectLst/>
                <a:latin typeface="Trebuchet MS" pitchFamily="34" charset="0"/>
              </a:rPr>
              <a:t>13 September 2013</a:t>
            </a:r>
          </a:p>
          <a:p>
            <a:pPr algn="l" eaLnBrk="1" hangingPunct="1">
              <a:spcBef>
                <a:spcPts val="1800"/>
              </a:spcBef>
              <a:defRPr/>
            </a:pPr>
            <a:endParaRPr lang="en-US" sz="3600" b="1" dirty="0" smtClean="0">
              <a:solidFill>
                <a:schemeClr val="bg1"/>
              </a:solidFill>
              <a:effectLst/>
              <a:latin typeface="Trebuchet MS" pitchFamily="34" charset="0"/>
            </a:endParaRPr>
          </a:p>
          <a:p>
            <a:pPr algn="l" eaLnBrk="1" hangingPunct="1">
              <a:spcBef>
                <a:spcPts val="1800"/>
              </a:spcBef>
              <a:defRPr/>
            </a:pPr>
            <a:r>
              <a:rPr lang="en-US" sz="3600" b="1" dirty="0" smtClean="0">
                <a:solidFill>
                  <a:schemeClr val="bg1"/>
                </a:solidFill>
                <a:effectLst/>
                <a:latin typeface="Trebuchet MS" pitchFamily="34" charset="0"/>
              </a:rPr>
              <a:t>Bruce Kay</a:t>
            </a:r>
          </a:p>
          <a:p>
            <a:pPr algn="l" eaLnBrk="1" hangingPunct="1">
              <a:defRPr/>
            </a:pPr>
            <a:r>
              <a:rPr lang="en-US" sz="3600" i="1" dirty="0" smtClean="0">
                <a:solidFill>
                  <a:schemeClr val="bg1"/>
                </a:solidFill>
                <a:effectLst/>
                <a:latin typeface="Trebuchet MS" pitchFamily="34" charset="0"/>
              </a:rPr>
              <a:t>Technical </a:t>
            </a:r>
            <a:br>
              <a:rPr lang="en-US" sz="3600" i="1" dirty="0" smtClean="0">
                <a:solidFill>
                  <a:schemeClr val="bg1"/>
                </a:solidFill>
                <a:effectLst/>
                <a:latin typeface="Trebuchet MS" pitchFamily="34" charset="0"/>
              </a:rPr>
            </a:br>
            <a:r>
              <a:rPr lang="en-US" sz="3600" i="1" dirty="0" smtClean="0">
                <a:solidFill>
                  <a:schemeClr val="bg1"/>
                </a:solidFill>
                <a:effectLst/>
                <a:latin typeface="Trebuchet MS" pitchFamily="34" charset="0"/>
              </a:rPr>
              <a:t>Director</a:t>
            </a:r>
          </a:p>
          <a:p>
            <a:pPr algn="l" eaLnBrk="1" hangingPunct="1">
              <a:defRPr/>
            </a:pPr>
            <a:endParaRPr lang="en-US" sz="2400" i="1" dirty="0">
              <a:solidFill>
                <a:schemeClr val="bg1"/>
              </a:solidFill>
              <a:effectLst/>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332656"/>
            <a:ext cx="7345188" cy="636516"/>
          </a:xfrm>
          <a:effectLst/>
        </p:spPr>
        <p:txBody>
          <a:bodyPr wrap="square" lIns="0" tIns="36000" anchor="t">
            <a:spAutoFit/>
          </a:bodyPr>
          <a:lstStyle/>
          <a:p>
            <a:pPr algn="l" eaLnBrk="1" hangingPunct="1">
              <a:defRPr/>
            </a:pPr>
            <a:r>
              <a:rPr lang="en-US" sz="3600" dirty="0" smtClean="0">
                <a:solidFill>
                  <a:schemeClr val="bg1"/>
                </a:solidFill>
                <a:effectLst/>
                <a:latin typeface="Kozuka Gothic Pro B" pitchFamily="34" charset="-128"/>
                <a:ea typeface="Kozuka Gothic Pro B" pitchFamily="34" charset="-128"/>
                <a:cs typeface="Lucida Sans Unicode" pitchFamily="34" charset="0"/>
              </a:rPr>
              <a:t>Four Eagles: Summary</a:t>
            </a:r>
            <a:endParaRPr lang="en-US" sz="3600" dirty="0">
              <a:solidFill>
                <a:schemeClr val="bg1"/>
              </a:solidFill>
              <a:effectLst/>
              <a:latin typeface="Kozuka Gothic Pro B" pitchFamily="34" charset="-128"/>
              <a:ea typeface="Kozuka Gothic Pro B" pitchFamily="34" charset="-128"/>
              <a:cs typeface="Lucida Sans Unicode" pitchFamily="34" charset="0"/>
            </a:endParaRPr>
          </a:p>
        </p:txBody>
      </p:sp>
      <p:sp>
        <p:nvSpPr>
          <p:cNvPr id="150531" name="Rectangle 3"/>
          <p:cNvSpPr>
            <a:spLocks noGrp="1" noChangeArrowheads="1"/>
          </p:cNvSpPr>
          <p:nvPr>
            <p:ph type="body" sz="half" idx="4294967295"/>
          </p:nvPr>
        </p:nvSpPr>
        <p:spPr>
          <a:xfrm>
            <a:off x="611188" y="1628775"/>
            <a:ext cx="7416800" cy="4416594"/>
          </a:xfrm>
        </p:spPr>
        <p:txBody>
          <a:bodyPr>
            <a:spAutoFit/>
          </a:bodyPr>
          <a:lstStyle/>
          <a:p>
            <a:pPr marL="360000" indent="-360000" eaLnBrk="1" hangingPunct="1">
              <a:spcBef>
                <a:spcPct val="0"/>
              </a:spcBef>
              <a:spcAft>
                <a:spcPts val="1800"/>
              </a:spcAft>
              <a:buClr>
                <a:schemeClr val="tx1"/>
              </a:buClr>
              <a:buSzPct val="70000"/>
              <a:buFont typeface="Wingdings 3" pitchFamily="18" charset="2"/>
              <a:buChar char="p"/>
              <a:defRPr/>
            </a:pPr>
            <a:r>
              <a:rPr lang="en-US" sz="2400" b="1" dirty="0" smtClean="0">
                <a:solidFill>
                  <a:srgbClr val="002373"/>
                </a:solidFill>
                <a:effectLst/>
                <a:latin typeface="Calibri" pitchFamily="34" charset="0"/>
                <a:cs typeface="Calibri" pitchFamily="34" charset="0"/>
              </a:rPr>
              <a:t>Large areas of gold potential in shallow basement </a:t>
            </a:r>
            <a:br>
              <a:rPr lang="en-US" sz="2400" b="1" dirty="0" smtClean="0">
                <a:solidFill>
                  <a:srgbClr val="002373"/>
                </a:solidFill>
                <a:effectLst/>
                <a:latin typeface="Calibri" pitchFamily="34" charset="0"/>
                <a:cs typeface="Calibri" pitchFamily="34" charset="0"/>
              </a:rPr>
            </a:br>
            <a:r>
              <a:rPr lang="en-US" sz="2400" b="1" dirty="0" smtClean="0">
                <a:solidFill>
                  <a:srgbClr val="002373"/>
                </a:solidFill>
                <a:effectLst/>
                <a:latin typeface="Calibri" pitchFamily="34" charset="0"/>
                <a:cs typeface="Calibri" pitchFamily="34" charset="0"/>
              </a:rPr>
              <a:t>(&lt; 50 </a:t>
            </a:r>
            <a:r>
              <a:rPr lang="en-US" sz="2400" b="1" dirty="0" err="1" smtClean="0">
                <a:solidFill>
                  <a:srgbClr val="002373"/>
                </a:solidFill>
                <a:effectLst/>
                <a:latin typeface="Calibri" pitchFamily="34" charset="0"/>
                <a:cs typeface="Calibri" pitchFamily="34" charset="0"/>
              </a:rPr>
              <a:t>metres</a:t>
            </a:r>
            <a:r>
              <a:rPr lang="en-US" sz="2400" b="1" dirty="0" smtClean="0">
                <a:solidFill>
                  <a:srgbClr val="002373"/>
                </a:solidFill>
                <a:effectLst/>
                <a:latin typeface="Calibri" pitchFamily="34" charset="0"/>
                <a:cs typeface="Calibri" pitchFamily="34" charset="0"/>
              </a:rPr>
              <a:t>)</a:t>
            </a:r>
          </a:p>
          <a:p>
            <a:pPr marL="360000" indent="-360000" eaLnBrk="1" hangingPunct="1">
              <a:spcBef>
                <a:spcPct val="0"/>
              </a:spcBef>
              <a:spcAft>
                <a:spcPts val="1800"/>
              </a:spcAft>
              <a:buClr>
                <a:schemeClr val="tx1"/>
              </a:buClr>
              <a:buSzPct val="70000"/>
              <a:buFont typeface="Wingdings 3" pitchFamily="18" charset="2"/>
              <a:buChar char="p"/>
              <a:defRPr/>
            </a:pPr>
            <a:r>
              <a:rPr lang="en-US" sz="2400" b="1" dirty="0" smtClean="0">
                <a:solidFill>
                  <a:srgbClr val="002373"/>
                </a:solidFill>
                <a:effectLst/>
                <a:latin typeface="Calibri" pitchFamily="34" charset="0"/>
                <a:cs typeface="Calibri" pitchFamily="34" charset="0"/>
              </a:rPr>
              <a:t>Three structural Lines of Lode up to 10km long</a:t>
            </a:r>
          </a:p>
          <a:p>
            <a:pPr marL="360000" lvl="0" indent="-360000" eaLnBrk="1" hangingPunct="1">
              <a:spcBef>
                <a:spcPct val="0"/>
              </a:spcBef>
              <a:spcAft>
                <a:spcPts val="1800"/>
              </a:spcAft>
              <a:buClr>
                <a:srgbClr val="003366"/>
              </a:buClr>
              <a:buSzPct val="70000"/>
              <a:buFont typeface="Wingdings 3" pitchFamily="18" charset="2"/>
              <a:buChar char="p"/>
              <a:defRPr/>
            </a:pPr>
            <a:r>
              <a:rPr lang="en-US" sz="2400" b="1" dirty="0">
                <a:solidFill>
                  <a:srgbClr val="002373"/>
                </a:solidFill>
                <a:effectLst/>
                <a:latin typeface="Calibri" pitchFamily="34" charset="0"/>
                <a:cs typeface="Calibri" pitchFamily="34" charset="0"/>
              </a:rPr>
              <a:t>Three prospects defined with high </a:t>
            </a:r>
            <a:r>
              <a:rPr lang="en-US" sz="2400" b="1" dirty="0" smtClean="0">
                <a:solidFill>
                  <a:srgbClr val="002373"/>
                </a:solidFill>
                <a:effectLst/>
                <a:latin typeface="Calibri" pitchFamily="34" charset="0"/>
                <a:cs typeface="Calibri" pitchFamily="34" charset="0"/>
              </a:rPr>
              <a:t>grades</a:t>
            </a:r>
          </a:p>
          <a:p>
            <a:pPr marL="360000" lvl="0" indent="-360000" eaLnBrk="1" hangingPunct="1">
              <a:spcBef>
                <a:spcPct val="0"/>
              </a:spcBef>
              <a:spcAft>
                <a:spcPts val="1800"/>
              </a:spcAft>
              <a:buClr>
                <a:srgbClr val="003366"/>
              </a:buClr>
              <a:buSzPct val="70000"/>
              <a:buFont typeface="Wingdings 3" pitchFamily="18" charset="2"/>
              <a:buChar char="p"/>
              <a:defRPr/>
            </a:pPr>
            <a:r>
              <a:rPr lang="en-US" sz="2400" b="1" dirty="0" err="1" smtClean="0">
                <a:solidFill>
                  <a:srgbClr val="002373"/>
                </a:solidFill>
                <a:effectLst/>
                <a:latin typeface="Calibri" pitchFamily="34" charset="0"/>
                <a:cs typeface="Calibri" pitchFamily="34" charset="0"/>
              </a:rPr>
              <a:t>Hayanmi</a:t>
            </a:r>
            <a:r>
              <a:rPr lang="en-US" sz="2400" b="1" dirty="0" smtClean="0">
                <a:solidFill>
                  <a:srgbClr val="002373"/>
                </a:solidFill>
                <a:effectLst/>
                <a:latin typeface="Calibri" pitchFamily="34" charset="0"/>
                <a:cs typeface="Calibri" pitchFamily="34" charset="0"/>
              </a:rPr>
              <a:t> Prospect now 2.6 </a:t>
            </a:r>
            <a:r>
              <a:rPr lang="en-US" sz="2400" b="1" dirty="0" err="1" smtClean="0">
                <a:solidFill>
                  <a:srgbClr val="002373"/>
                </a:solidFill>
                <a:effectLst/>
                <a:latin typeface="Calibri" pitchFamily="34" charset="0"/>
                <a:cs typeface="Calibri" pitchFamily="34" charset="0"/>
              </a:rPr>
              <a:t>kms</a:t>
            </a:r>
            <a:r>
              <a:rPr lang="en-US" sz="2400" b="1" dirty="0" smtClean="0">
                <a:solidFill>
                  <a:srgbClr val="002373"/>
                </a:solidFill>
                <a:effectLst/>
                <a:latin typeface="Calibri" pitchFamily="34" charset="0"/>
                <a:cs typeface="Calibri" pitchFamily="34" charset="0"/>
              </a:rPr>
              <a:t> long</a:t>
            </a:r>
          </a:p>
          <a:p>
            <a:pPr marL="360000" indent="-360000" eaLnBrk="1" hangingPunct="1">
              <a:spcBef>
                <a:spcPct val="0"/>
              </a:spcBef>
              <a:spcAft>
                <a:spcPts val="1800"/>
              </a:spcAft>
              <a:buClr>
                <a:schemeClr val="tx1"/>
              </a:buClr>
              <a:buSzPct val="70000"/>
              <a:buFont typeface="Wingdings 3" pitchFamily="18" charset="2"/>
              <a:buChar char="p"/>
              <a:defRPr/>
            </a:pPr>
            <a:r>
              <a:rPr lang="en-US" sz="2400" b="1" dirty="0" smtClean="0">
                <a:solidFill>
                  <a:srgbClr val="002373"/>
                </a:solidFill>
                <a:effectLst/>
                <a:latin typeface="Calibri" pitchFamily="34" charset="0"/>
                <a:cs typeface="Calibri" pitchFamily="34" charset="0"/>
              </a:rPr>
              <a:t>Gold is finely divided with good assay repeatability</a:t>
            </a:r>
          </a:p>
          <a:p>
            <a:pPr marL="0" indent="0" algn="ctr" eaLnBrk="1" hangingPunct="1">
              <a:spcBef>
                <a:spcPts val="1200"/>
              </a:spcBef>
              <a:buClr>
                <a:schemeClr val="tx1"/>
              </a:buClr>
              <a:buSzPct val="110000"/>
              <a:buFont typeface="Wingdings" pitchFamily="2" charset="2"/>
              <a:buNone/>
              <a:defRPr/>
            </a:pPr>
            <a:r>
              <a:rPr lang="en-US" sz="2600" b="1" i="1" dirty="0" smtClean="0">
                <a:solidFill>
                  <a:srgbClr val="336699"/>
                </a:solidFill>
                <a:effectLst/>
                <a:latin typeface="Calibri" pitchFamily="34" charset="0"/>
              </a:rPr>
              <a:t>2013/14 Objective:  Discovery of a large high grade gold deposit at shallow depth</a:t>
            </a:r>
          </a:p>
        </p:txBody>
      </p:sp>
    </p:spTree>
    <p:extLst>
      <p:ext uri="{BB962C8B-B14F-4D97-AF65-F5344CB8AC3E}">
        <p14:creationId xmlns:p14="http://schemas.microsoft.com/office/powerpoint/2010/main" val="2179134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err="1" smtClean="0">
                <a:solidFill>
                  <a:srgbClr val="FFFFFF"/>
                </a:solidFill>
                <a:latin typeface="Kozuka Gothic Pro B" pitchFamily="34" charset="-128"/>
                <a:ea typeface="Kozuka Gothic Pro B" pitchFamily="34" charset="-128"/>
                <a:cs typeface="Lucida Sans Unicode" pitchFamily="34" charset="0"/>
              </a:rPr>
              <a:t>Hayanmi</a:t>
            </a:r>
            <a:r>
              <a:rPr lang="en-US" sz="3600" b="1" kern="0" dirty="0" smtClean="0">
                <a:solidFill>
                  <a:srgbClr val="FFFFFF"/>
                </a:solidFill>
                <a:latin typeface="Kozuka Gothic Pro B" pitchFamily="34" charset="-128"/>
                <a:ea typeface="Kozuka Gothic Pro B" pitchFamily="34" charset="-128"/>
                <a:cs typeface="Lucida Sans Unicode" pitchFamily="34" charset="0"/>
              </a:rPr>
              <a:t> Prospect</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sp>
        <p:nvSpPr>
          <p:cNvPr id="16389" name="AutoShape 1"/>
          <p:cNvSpPr>
            <a:spLocks noChangeAspect="1" noChangeArrowheads="1"/>
          </p:cNvSpPr>
          <p:nvPr/>
        </p:nvSpPr>
        <p:spPr bwMode="auto">
          <a:xfrm>
            <a:off x="430213" y="1628775"/>
            <a:ext cx="82851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solidFill>
                <a:srgbClr val="003366"/>
              </a:solidFill>
            </a:endParaRPr>
          </a:p>
        </p:txBody>
      </p:sp>
      <p:pic>
        <p:nvPicPr>
          <p:cNvPr id="12" name="Picture 11" descr="4Eagles-Hayanmi-Dec2012-May2011 version.wmf"/>
          <p:cNvPicPr>
            <a:picLocks noChangeAspect="1"/>
          </p:cNvPicPr>
          <p:nvPr/>
        </p:nvPicPr>
        <p:blipFill>
          <a:blip r:embed="rId2"/>
          <a:stretch>
            <a:fillRect/>
          </a:stretch>
        </p:blipFill>
        <p:spPr>
          <a:xfrm>
            <a:off x="1296377" y="1584138"/>
            <a:ext cx="6536719" cy="4976374"/>
          </a:xfrm>
          <a:prstGeom prst="rect">
            <a:avLst/>
          </a:prstGeom>
        </p:spPr>
      </p:pic>
      <p:pic>
        <p:nvPicPr>
          <p:cNvPr id="13" name="Picture 12" descr="4Eagles-Hayanmi-Dec2012.wmf"/>
          <p:cNvPicPr>
            <a:picLocks noChangeAspect="1"/>
          </p:cNvPicPr>
          <p:nvPr/>
        </p:nvPicPr>
        <p:blipFill>
          <a:blip r:embed="rId3"/>
          <a:stretch>
            <a:fillRect/>
          </a:stretch>
        </p:blipFill>
        <p:spPr>
          <a:xfrm>
            <a:off x="1296377" y="1584138"/>
            <a:ext cx="6536719" cy="4976374"/>
          </a:xfrm>
          <a:prstGeom prst="rect">
            <a:avLst/>
          </a:prstGeom>
        </p:spPr>
      </p:pic>
    </p:spTree>
    <p:extLst>
      <p:ext uri="{BB962C8B-B14F-4D97-AF65-F5344CB8AC3E}">
        <p14:creationId xmlns:p14="http://schemas.microsoft.com/office/powerpoint/2010/main" val="1873316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331"/>
          </a:xfrm>
          <a:prstGeom prst="rect">
            <a:avLst/>
          </a:prstGeom>
          <a:noFill/>
          <a:ln w="9525">
            <a:noFill/>
            <a:miter lim="800000"/>
            <a:headEnd/>
            <a:tailEnd/>
          </a:ln>
          <a:effectLst/>
        </p:spPr>
        <p:txBody>
          <a:bodyPr lIns="0">
            <a:spAutoFit/>
          </a:bodyPr>
          <a:lstStyle/>
          <a:p>
            <a:pPr>
              <a:defRPr/>
            </a:pPr>
            <a:r>
              <a:rPr lang="en-US" sz="3600" b="1" kern="0" dirty="0" err="1" smtClean="0">
                <a:solidFill>
                  <a:srgbClr val="FFFFFF"/>
                </a:solidFill>
                <a:latin typeface="Kozuka Gothic Pro B" pitchFamily="34" charset="-128"/>
                <a:ea typeface="Kozuka Gothic Pro B" pitchFamily="34" charset="-128"/>
                <a:cs typeface="Lucida Sans Unicode" pitchFamily="34" charset="0"/>
              </a:rPr>
              <a:t>Hayanmi</a:t>
            </a:r>
            <a:r>
              <a:rPr lang="en-US" sz="3600" b="1" kern="0" dirty="0" smtClean="0">
                <a:solidFill>
                  <a:srgbClr val="FFFFFF"/>
                </a:solidFill>
                <a:latin typeface="Kozuka Gothic Pro B" pitchFamily="34" charset="-128"/>
                <a:ea typeface="Kozuka Gothic Pro B" pitchFamily="34" charset="-128"/>
                <a:cs typeface="Lucida Sans Unicode" pitchFamily="34" charset="0"/>
              </a:rPr>
              <a:t> Trend </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sp>
        <p:nvSpPr>
          <p:cNvPr id="16389" name="AutoShape 1"/>
          <p:cNvSpPr>
            <a:spLocks noChangeAspect="1" noChangeArrowheads="1"/>
          </p:cNvSpPr>
          <p:nvPr/>
        </p:nvSpPr>
        <p:spPr bwMode="auto">
          <a:xfrm>
            <a:off x="430213" y="1628775"/>
            <a:ext cx="82851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solidFill>
                <a:srgbClr val="003366"/>
              </a:solidFill>
            </a:endParaRPr>
          </a:p>
        </p:txBody>
      </p:sp>
      <p:pic>
        <p:nvPicPr>
          <p:cNvPr id="5" name="Picture 4" descr="4Eagles-HayanmiTrend-June2013.wmf"/>
          <p:cNvPicPr>
            <a:picLocks noChangeAspect="1"/>
          </p:cNvPicPr>
          <p:nvPr/>
        </p:nvPicPr>
        <p:blipFill>
          <a:blip r:embed="rId2"/>
          <a:stretch>
            <a:fillRect/>
          </a:stretch>
        </p:blipFill>
        <p:spPr>
          <a:xfrm>
            <a:off x="1142976" y="1539919"/>
            <a:ext cx="6859732" cy="5182749"/>
          </a:xfrm>
          <a:prstGeom prst="rect">
            <a:avLst/>
          </a:prstGeom>
        </p:spPr>
      </p:pic>
    </p:spTree>
    <p:extLst>
      <p:ext uri="{BB962C8B-B14F-4D97-AF65-F5344CB8AC3E}">
        <p14:creationId xmlns:p14="http://schemas.microsoft.com/office/powerpoint/2010/main" val="1873316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err="1" smtClean="0">
                <a:solidFill>
                  <a:srgbClr val="FFFFFF"/>
                </a:solidFill>
                <a:latin typeface="Kozuka Gothic Pro B" pitchFamily="34" charset="-128"/>
                <a:ea typeface="Kozuka Gothic Pro B" pitchFamily="34" charset="-128"/>
                <a:cs typeface="Lucida Sans Unicode" pitchFamily="34" charset="0"/>
              </a:rPr>
              <a:t>Hayanmi</a:t>
            </a:r>
            <a:r>
              <a:rPr lang="en-US" sz="3600" b="1" kern="0" dirty="0" smtClean="0">
                <a:solidFill>
                  <a:srgbClr val="FFFFFF"/>
                </a:solidFill>
                <a:latin typeface="Kozuka Gothic Pro B" pitchFamily="34" charset="-128"/>
                <a:ea typeface="Kozuka Gothic Pro B" pitchFamily="34" charset="-128"/>
                <a:cs typeface="Lucida Sans Unicode" pitchFamily="34" charset="0"/>
              </a:rPr>
              <a:t> Cross Section</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sp>
        <p:nvSpPr>
          <p:cNvPr id="16389" name="AutoShape 1"/>
          <p:cNvSpPr>
            <a:spLocks noChangeAspect="1" noChangeArrowheads="1"/>
          </p:cNvSpPr>
          <p:nvPr/>
        </p:nvSpPr>
        <p:spPr bwMode="auto">
          <a:xfrm>
            <a:off x="430213" y="1628775"/>
            <a:ext cx="82851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solidFill>
                <a:srgbClr val="003366"/>
              </a:solidFill>
            </a:endParaRPr>
          </a:p>
        </p:txBody>
      </p:sp>
      <p:pic>
        <p:nvPicPr>
          <p:cNvPr id="8" name="Picture 7" descr="HayanmiSection-Dec2012.wmf"/>
          <p:cNvPicPr>
            <a:picLocks noChangeAspect="1"/>
          </p:cNvPicPr>
          <p:nvPr/>
        </p:nvPicPr>
        <p:blipFill>
          <a:blip r:embed="rId2"/>
          <a:stretch>
            <a:fillRect/>
          </a:stretch>
        </p:blipFill>
        <p:spPr>
          <a:xfrm>
            <a:off x="1564473" y="1556780"/>
            <a:ext cx="5995397" cy="5086929"/>
          </a:xfrm>
          <a:prstGeom prst="rect">
            <a:avLst/>
          </a:prstGeom>
        </p:spPr>
      </p:pic>
    </p:spTree>
    <p:extLst>
      <p:ext uri="{BB962C8B-B14F-4D97-AF65-F5344CB8AC3E}">
        <p14:creationId xmlns:p14="http://schemas.microsoft.com/office/powerpoint/2010/main" val="1873316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smtClean="0">
                <a:solidFill>
                  <a:srgbClr val="FFFFFF"/>
                </a:solidFill>
                <a:latin typeface="Kozuka Gothic Pro B" pitchFamily="34" charset="-128"/>
                <a:ea typeface="Kozuka Gothic Pro B" pitchFamily="34" charset="-128"/>
                <a:cs typeface="Lucida Sans Unicode" pitchFamily="34" charset="0"/>
              </a:rPr>
              <a:t>Boyd’s Dam Prospect</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sp>
        <p:nvSpPr>
          <p:cNvPr id="16389" name="AutoShape 1"/>
          <p:cNvSpPr>
            <a:spLocks noChangeAspect="1" noChangeArrowheads="1"/>
          </p:cNvSpPr>
          <p:nvPr/>
        </p:nvSpPr>
        <p:spPr bwMode="auto">
          <a:xfrm>
            <a:off x="430213" y="1628775"/>
            <a:ext cx="82851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solidFill>
                <a:srgbClr val="003366"/>
              </a:solidFill>
            </a:endParaRPr>
          </a:p>
        </p:txBody>
      </p:sp>
      <p:pic>
        <p:nvPicPr>
          <p:cNvPr id="7" name="Picture 6" descr="4Eagles-BoydsDam-Sept2012.wmf"/>
          <p:cNvPicPr>
            <a:picLocks noChangeAspect="1"/>
          </p:cNvPicPr>
          <p:nvPr/>
        </p:nvPicPr>
        <p:blipFill>
          <a:blip r:embed="rId2"/>
          <a:stretch>
            <a:fillRect/>
          </a:stretch>
        </p:blipFill>
        <p:spPr>
          <a:xfrm>
            <a:off x="1237465" y="1522775"/>
            <a:ext cx="6679595" cy="5092452"/>
          </a:xfrm>
          <a:prstGeom prst="rect">
            <a:avLst/>
          </a:prstGeom>
        </p:spPr>
      </p:pic>
    </p:spTree>
    <p:extLst>
      <p:ext uri="{BB962C8B-B14F-4D97-AF65-F5344CB8AC3E}">
        <p14:creationId xmlns:p14="http://schemas.microsoft.com/office/powerpoint/2010/main" val="1873316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smtClean="0">
                <a:solidFill>
                  <a:srgbClr val="FFFFFF"/>
                </a:solidFill>
                <a:latin typeface="Kozuka Gothic Pro B" pitchFamily="34" charset="-128"/>
                <a:ea typeface="Kozuka Gothic Pro B" pitchFamily="34" charset="-128"/>
                <a:cs typeface="Lucida Sans Unicode" pitchFamily="34" charset="0"/>
              </a:rPr>
              <a:t>Discovery Prospect </a:t>
            </a:r>
            <a:r>
              <a:rPr lang="en-US" sz="3600" b="1" kern="0" dirty="0">
                <a:solidFill>
                  <a:srgbClr val="FFFFFF"/>
                </a:solidFill>
                <a:latin typeface="Kozuka Gothic Pro B" pitchFamily="34" charset="-128"/>
                <a:ea typeface="Kozuka Gothic Pro B" pitchFamily="34" charset="-128"/>
                <a:cs typeface="Lucida Sans Unicode" pitchFamily="34" charset="0"/>
              </a:rPr>
              <a:t>Cross Section</a:t>
            </a:r>
          </a:p>
        </p:txBody>
      </p:sp>
      <p:sp>
        <p:nvSpPr>
          <p:cNvPr id="16389" name="AutoShape 1"/>
          <p:cNvSpPr>
            <a:spLocks noChangeAspect="1" noChangeArrowheads="1"/>
          </p:cNvSpPr>
          <p:nvPr/>
        </p:nvSpPr>
        <p:spPr bwMode="auto">
          <a:xfrm>
            <a:off x="430213" y="1628775"/>
            <a:ext cx="82851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solidFill>
                <a:srgbClr val="003366"/>
              </a:solidFill>
            </a:endParaRPr>
          </a:p>
        </p:txBody>
      </p:sp>
      <p:pic>
        <p:nvPicPr>
          <p:cNvPr id="5" name="Picture 4" descr="DiscoverySection+DD007&amp;8-Dec2012.wmf"/>
          <p:cNvPicPr>
            <a:picLocks noChangeAspect="1"/>
          </p:cNvPicPr>
          <p:nvPr/>
        </p:nvPicPr>
        <p:blipFill>
          <a:blip r:embed="rId2"/>
          <a:stretch>
            <a:fillRect/>
          </a:stretch>
        </p:blipFill>
        <p:spPr>
          <a:xfrm>
            <a:off x="802412" y="1516800"/>
            <a:ext cx="7509879" cy="5006586"/>
          </a:xfrm>
          <a:prstGeom prst="rect">
            <a:avLst/>
          </a:prstGeom>
        </p:spPr>
      </p:pic>
    </p:spTree>
    <p:extLst>
      <p:ext uri="{BB962C8B-B14F-4D97-AF65-F5344CB8AC3E}">
        <p14:creationId xmlns:p14="http://schemas.microsoft.com/office/powerpoint/2010/main" val="1873316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261938"/>
            <a:ext cx="7561262" cy="646112"/>
          </a:xfrm>
          <a:effectLst/>
        </p:spPr>
        <p:txBody>
          <a:bodyPr lIns="0" tIns="36000" anchor="t">
            <a:spAutoFit/>
          </a:bodyPr>
          <a:lstStyle/>
          <a:p>
            <a:pPr algn="l" eaLnBrk="1" hangingPunct="1">
              <a:defRPr/>
            </a:pPr>
            <a:r>
              <a:rPr lang="en-US" sz="3600" dirty="0" err="1" smtClean="0">
                <a:solidFill>
                  <a:schemeClr val="bg1"/>
                </a:solidFill>
                <a:effectLst/>
                <a:latin typeface="Kozuka Gothic Pro B" pitchFamily="34" charset="-128"/>
                <a:ea typeface="Kozuka Gothic Pro B" pitchFamily="34" charset="-128"/>
                <a:cs typeface="Lucida Sans Unicode" pitchFamily="34" charset="0"/>
              </a:rPr>
              <a:t>Bendigo</a:t>
            </a:r>
            <a:r>
              <a:rPr lang="en-US" sz="3600" dirty="0" smtClean="0">
                <a:solidFill>
                  <a:schemeClr val="bg1"/>
                </a:solidFill>
                <a:effectLst/>
                <a:latin typeface="Kozuka Gothic Pro B" pitchFamily="34" charset="-128"/>
                <a:ea typeface="Kozuka Gothic Pro B" pitchFamily="34" charset="-128"/>
                <a:cs typeface="Lucida Sans Unicode" pitchFamily="34" charset="0"/>
              </a:rPr>
              <a:t>: </a:t>
            </a:r>
            <a:r>
              <a:rPr lang="en-US" sz="3200" dirty="0" smtClean="0">
                <a:solidFill>
                  <a:schemeClr val="bg1"/>
                </a:solidFill>
                <a:effectLst/>
                <a:latin typeface="Kozuka Gothic Pro B" pitchFamily="34" charset="-128"/>
                <a:ea typeface="Kozuka Gothic Pro B" pitchFamily="34" charset="-128"/>
                <a:cs typeface="Lucida Sans Unicode" pitchFamily="34" charset="0"/>
              </a:rPr>
              <a:t>historic gold production</a:t>
            </a:r>
            <a:endParaRPr lang="en-US" sz="3200" dirty="0">
              <a:solidFill>
                <a:schemeClr val="bg1"/>
              </a:solidFill>
              <a:effectLst/>
              <a:latin typeface="Kozuka Gothic Pro B" pitchFamily="34" charset="-128"/>
              <a:ea typeface="Kozuka Gothic Pro B" pitchFamily="34" charset="-128"/>
              <a:cs typeface="Lucida Sans Unicode" pitchFamily="34" charset="0"/>
            </a:endParaRPr>
          </a:p>
        </p:txBody>
      </p:sp>
      <p:sp>
        <p:nvSpPr>
          <p:cNvPr id="4" name="TextBox 3"/>
          <p:cNvSpPr txBox="1"/>
          <p:nvPr/>
        </p:nvSpPr>
        <p:spPr>
          <a:xfrm>
            <a:off x="1735904" y="5365284"/>
            <a:ext cx="6786562" cy="1492716"/>
          </a:xfrm>
          <a:prstGeom prst="rect">
            <a:avLst/>
          </a:prstGeom>
          <a:noFill/>
        </p:spPr>
        <p:txBody>
          <a:bodyPr>
            <a:spAutoFit/>
          </a:bodyPr>
          <a:lstStyle/>
          <a:p>
            <a:pPr>
              <a:spcAft>
                <a:spcPts val="600"/>
              </a:spcAft>
              <a:buClr>
                <a:schemeClr val="tx1"/>
              </a:buClr>
              <a:buSzPct val="70000"/>
              <a:defRPr/>
            </a:pPr>
            <a:r>
              <a:rPr lang="en-US" sz="2200" b="1" kern="0" dirty="0">
                <a:solidFill>
                  <a:srgbClr val="002373"/>
                </a:solidFill>
                <a:latin typeface="Calibri" pitchFamily="34" charset="0"/>
                <a:cs typeface="Arial" pitchFamily="34" charset="0"/>
              </a:rPr>
              <a:t>Historical gold production indicates:</a:t>
            </a:r>
          </a:p>
          <a:p>
            <a:pPr marL="444500" indent="-444500">
              <a:spcAft>
                <a:spcPts val="600"/>
              </a:spcAft>
              <a:buClr>
                <a:schemeClr val="tx1"/>
              </a:buClr>
              <a:buSzPct val="70000"/>
              <a:buFont typeface="Wingdings 3" pitchFamily="18" charset="2"/>
              <a:buChar char="p"/>
              <a:defRPr/>
            </a:pPr>
            <a:r>
              <a:rPr lang="en-US" sz="2200" b="1" kern="0" dirty="0">
                <a:solidFill>
                  <a:srgbClr val="002373"/>
                </a:solidFill>
                <a:latin typeface="Calibri" pitchFamily="34" charset="0"/>
                <a:cs typeface="Arial" pitchFamily="34" charset="0"/>
              </a:rPr>
              <a:t>Estimated 50,000 ounces per vertical </a:t>
            </a:r>
            <a:r>
              <a:rPr lang="en-US" sz="2200" b="1" kern="0" dirty="0" err="1">
                <a:solidFill>
                  <a:srgbClr val="002373"/>
                </a:solidFill>
                <a:latin typeface="Calibri" pitchFamily="34" charset="0"/>
                <a:cs typeface="Arial" pitchFamily="34" charset="0"/>
              </a:rPr>
              <a:t>metre</a:t>
            </a:r>
            <a:endParaRPr lang="en-US" sz="2200" b="1" kern="0" dirty="0">
              <a:solidFill>
                <a:srgbClr val="002373"/>
              </a:solidFill>
              <a:latin typeface="Calibri" pitchFamily="34" charset="0"/>
              <a:cs typeface="Arial" pitchFamily="34" charset="0"/>
            </a:endParaRPr>
          </a:p>
          <a:p>
            <a:pPr marL="444500" indent="-444500">
              <a:spcAft>
                <a:spcPts val="600"/>
              </a:spcAft>
              <a:buClr>
                <a:schemeClr val="tx1"/>
              </a:buClr>
              <a:buSzPct val="70000"/>
              <a:buFont typeface="Wingdings 3" pitchFamily="18" charset="2"/>
              <a:buChar char="p"/>
              <a:defRPr/>
            </a:pPr>
            <a:r>
              <a:rPr lang="en-US" sz="2200" b="1" kern="0" dirty="0">
                <a:solidFill>
                  <a:srgbClr val="002373"/>
                </a:solidFill>
                <a:latin typeface="Calibri" pitchFamily="34" charset="0"/>
                <a:cs typeface="Arial" pitchFamily="34" charset="0"/>
              </a:rPr>
              <a:t>Every 100 </a:t>
            </a:r>
            <a:r>
              <a:rPr lang="en-US" sz="2200" b="1" kern="0" dirty="0" err="1">
                <a:solidFill>
                  <a:srgbClr val="002373"/>
                </a:solidFill>
                <a:latin typeface="Calibri" pitchFamily="34" charset="0"/>
                <a:cs typeface="Arial" pitchFamily="34" charset="0"/>
              </a:rPr>
              <a:t>metres</a:t>
            </a:r>
            <a:r>
              <a:rPr lang="en-US" sz="2200" b="1" kern="0" dirty="0">
                <a:solidFill>
                  <a:srgbClr val="002373"/>
                </a:solidFill>
                <a:latin typeface="Calibri" pitchFamily="34" charset="0"/>
                <a:cs typeface="Arial" pitchFamily="34" charset="0"/>
              </a:rPr>
              <a:t> </a:t>
            </a:r>
            <a:r>
              <a:rPr lang="en-US" sz="2200" b="1" kern="0" dirty="0" smtClean="0">
                <a:solidFill>
                  <a:srgbClr val="002373"/>
                </a:solidFill>
                <a:latin typeface="Calibri" pitchFamily="34" charset="0"/>
                <a:cs typeface="Arial" pitchFamily="34" charset="0"/>
              </a:rPr>
              <a:t>contained </a:t>
            </a:r>
            <a:r>
              <a:rPr lang="en-US" sz="2200" b="1" kern="0" dirty="0">
                <a:solidFill>
                  <a:srgbClr val="002373"/>
                </a:solidFill>
                <a:latin typeface="Calibri" pitchFamily="34" charset="0"/>
                <a:cs typeface="Arial" pitchFamily="34" charset="0"/>
              </a:rPr>
              <a:t>5 million ounces</a:t>
            </a:r>
          </a:p>
          <a:p>
            <a:pPr>
              <a:defRPr/>
            </a:pPr>
            <a:endParaRPr lang="en-AU" dirty="0">
              <a:cs typeface="Arial" pitchFamily="34" charset="0"/>
            </a:endParaRPr>
          </a:p>
        </p:txBody>
      </p:sp>
      <p:pic>
        <p:nvPicPr>
          <p:cNvPr id="11268" name="Picture 4" descr="HistoricalGoldProd-graph.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1785938"/>
            <a:ext cx="8335963"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261938"/>
            <a:ext cx="7561262" cy="646112"/>
          </a:xfrm>
          <a:effectLst/>
        </p:spPr>
        <p:txBody>
          <a:bodyPr lIns="0" tIns="36000" anchor="t">
            <a:spAutoFit/>
          </a:bodyPr>
          <a:lstStyle/>
          <a:p>
            <a:pPr algn="l" eaLnBrk="1" hangingPunct="1">
              <a:defRPr/>
            </a:pPr>
            <a:r>
              <a:rPr lang="en-US" sz="3600" dirty="0" err="1" smtClean="0">
                <a:solidFill>
                  <a:schemeClr val="bg1"/>
                </a:solidFill>
                <a:effectLst/>
                <a:latin typeface="Kozuka Gothic Pro B" pitchFamily="34" charset="-128"/>
                <a:ea typeface="Kozuka Gothic Pro B" pitchFamily="34" charset="-128"/>
                <a:cs typeface="Lucida Sans Unicode" pitchFamily="34" charset="0"/>
              </a:rPr>
              <a:t>Bendigo</a:t>
            </a:r>
            <a:r>
              <a:rPr lang="en-US" sz="3600" dirty="0" smtClean="0">
                <a:solidFill>
                  <a:schemeClr val="bg1"/>
                </a:solidFill>
                <a:effectLst/>
                <a:latin typeface="Kozuka Gothic Pro B" pitchFamily="34" charset="-128"/>
                <a:ea typeface="Kozuka Gothic Pro B" pitchFamily="34" charset="-128"/>
                <a:cs typeface="Lucida Sans Unicode" pitchFamily="34" charset="0"/>
              </a:rPr>
              <a:t>: </a:t>
            </a:r>
            <a:r>
              <a:rPr lang="en-US" sz="3200" dirty="0" smtClean="0">
                <a:solidFill>
                  <a:schemeClr val="bg1"/>
                </a:solidFill>
                <a:effectLst/>
                <a:latin typeface="Kozuka Gothic Pro B" pitchFamily="34" charset="-128"/>
                <a:ea typeface="Kozuka Gothic Pro B" pitchFamily="34" charset="-128"/>
                <a:cs typeface="Lucida Sans Unicode" pitchFamily="34" charset="0"/>
              </a:rPr>
              <a:t>a world-class gold target</a:t>
            </a:r>
            <a:endParaRPr lang="en-US" sz="3200" dirty="0">
              <a:solidFill>
                <a:schemeClr val="bg1"/>
              </a:solidFill>
              <a:effectLst/>
              <a:latin typeface="Kozuka Gothic Pro B" pitchFamily="34" charset="-128"/>
              <a:ea typeface="Kozuka Gothic Pro B" pitchFamily="34" charset="-128"/>
              <a:cs typeface="Lucida Sans Unicode" pitchFamily="34" charset="0"/>
            </a:endParaRPr>
          </a:p>
        </p:txBody>
      </p:sp>
      <p:pic>
        <p:nvPicPr>
          <p:cNvPr id="12291" name="Picture 3" descr="Bendigo-LinesofLodeOct201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71625"/>
            <a:ext cx="3224213"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857750" y="1577521"/>
            <a:ext cx="3714750" cy="1220847"/>
          </a:xfrm>
          <a:prstGeom prst="rect">
            <a:avLst/>
          </a:prstGeom>
          <a:noFill/>
          <a:ln w="9525">
            <a:noFill/>
            <a:miter lim="800000"/>
            <a:headEnd/>
            <a:tailEnd/>
          </a:ln>
          <a:effectLst/>
        </p:spPr>
        <p:txBody>
          <a:bodyPr>
            <a:spAutoFit/>
          </a:bodyPr>
          <a:lstStyle/>
          <a:p>
            <a:pPr algn="ctr">
              <a:lnSpc>
                <a:spcPts val="3400"/>
              </a:lnSpc>
              <a:spcAft>
                <a:spcPts val="600"/>
              </a:spcAft>
              <a:buClr>
                <a:schemeClr val="tx1"/>
              </a:buClr>
              <a:buSzPct val="70000"/>
              <a:defRPr/>
            </a:pPr>
            <a:r>
              <a:rPr lang="en-US" sz="2800" b="1" kern="0" dirty="0" err="1">
                <a:solidFill>
                  <a:srgbClr val="002373"/>
                </a:solidFill>
                <a:latin typeface="Calibri" pitchFamily="34" charset="0"/>
                <a:cs typeface="+mn-cs"/>
              </a:rPr>
              <a:t>Bendigo</a:t>
            </a:r>
            <a:r>
              <a:rPr lang="en-US" sz="2800" b="1" kern="0" dirty="0">
                <a:solidFill>
                  <a:srgbClr val="002373"/>
                </a:solidFill>
                <a:latin typeface="Calibri" pitchFamily="34" charset="0"/>
                <a:cs typeface="+mn-cs"/>
              </a:rPr>
              <a:t> Goldfield</a:t>
            </a:r>
          </a:p>
          <a:p>
            <a:pPr algn="ctr">
              <a:lnSpc>
                <a:spcPts val="2400"/>
              </a:lnSpc>
              <a:spcAft>
                <a:spcPts val="0"/>
              </a:spcAft>
              <a:buClr>
                <a:schemeClr val="tx1"/>
              </a:buClr>
              <a:buSzPct val="70000"/>
              <a:defRPr/>
            </a:pPr>
            <a:r>
              <a:rPr lang="en-US" sz="2400" b="1" kern="0" dirty="0" smtClean="0">
                <a:solidFill>
                  <a:srgbClr val="002373"/>
                </a:solidFill>
                <a:latin typeface="Calibri" pitchFamily="34" charset="0"/>
                <a:cs typeface="+mn-cs"/>
              </a:rPr>
              <a:t>Historical Gold </a:t>
            </a:r>
            <a:r>
              <a:rPr lang="en-US" sz="2400" b="1" kern="0" dirty="0">
                <a:solidFill>
                  <a:srgbClr val="002373"/>
                </a:solidFill>
                <a:latin typeface="Calibri" pitchFamily="34" charset="0"/>
                <a:cs typeface="+mn-cs"/>
              </a:rPr>
              <a:t>P</a:t>
            </a:r>
            <a:r>
              <a:rPr lang="en-US" sz="2400" b="1" kern="0" dirty="0" smtClean="0">
                <a:solidFill>
                  <a:srgbClr val="002373"/>
                </a:solidFill>
                <a:latin typeface="Calibri" pitchFamily="34" charset="0"/>
                <a:cs typeface="+mn-cs"/>
              </a:rPr>
              <a:t>roduction from Lines </a:t>
            </a:r>
            <a:r>
              <a:rPr lang="en-US" sz="2400" b="1" kern="0" dirty="0">
                <a:solidFill>
                  <a:srgbClr val="002373"/>
                </a:solidFill>
                <a:latin typeface="Calibri" pitchFamily="34" charset="0"/>
                <a:cs typeface="+mn-cs"/>
              </a:rPr>
              <a:t>of Lodes</a:t>
            </a:r>
          </a:p>
        </p:txBody>
      </p:sp>
      <p:sp>
        <p:nvSpPr>
          <p:cNvPr id="6" name="Rectangle 3"/>
          <p:cNvSpPr txBox="1">
            <a:spLocks noChangeArrowheads="1"/>
          </p:cNvSpPr>
          <p:nvPr/>
        </p:nvSpPr>
        <p:spPr bwMode="auto">
          <a:xfrm>
            <a:off x="4857750" y="2962724"/>
            <a:ext cx="3818706" cy="3221395"/>
          </a:xfrm>
          <a:prstGeom prst="rect">
            <a:avLst/>
          </a:prstGeom>
          <a:noFill/>
          <a:ln w="9525">
            <a:noFill/>
            <a:miter lim="800000"/>
            <a:headEnd/>
            <a:tailEnd/>
          </a:ln>
          <a:effectLst/>
        </p:spPr>
        <p:txBody>
          <a:bodyPr wrap="square">
            <a:spAutoFit/>
          </a:bodyPr>
          <a:lstStyle/>
          <a:p>
            <a:pPr marL="444500" indent="-444500">
              <a:lnSpc>
                <a:spcPts val="2600"/>
              </a:lnSpc>
              <a:spcAft>
                <a:spcPts val="1200"/>
              </a:spcAft>
              <a:buClr>
                <a:schemeClr val="tx1"/>
              </a:buClr>
              <a:buSzPct val="70000"/>
              <a:buFont typeface="Wingdings 3" pitchFamily="18" charset="2"/>
              <a:buChar char="p"/>
              <a:defRPr/>
            </a:pPr>
            <a:r>
              <a:rPr lang="en-US" sz="2200" b="1" kern="0" dirty="0">
                <a:solidFill>
                  <a:srgbClr val="002373"/>
                </a:solidFill>
                <a:latin typeface="Calibri" pitchFamily="34" charset="0"/>
              </a:rPr>
              <a:t>18 million ounces of </a:t>
            </a:r>
            <a:br>
              <a:rPr lang="en-US" sz="2200" b="1" kern="0" dirty="0">
                <a:solidFill>
                  <a:srgbClr val="002373"/>
                </a:solidFill>
                <a:latin typeface="Calibri" pitchFamily="34" charset="0"/>
              </a:rPr>
            </a:br>
            <a:r>
              <a:rPr lang="en-US" sz="2200" b="1" kern="0" dirty="0">
                <a:solidFill>
                  <a:srgbClr val="002373"/>
                </a:solidFill>
                <a:latin typeface="Calibri" pitchFamily="34" charset="0"/>
              </a:rPr>
              <a:t>reef gold</a:t>
            </a:r>
          </a:p>
          <a:p>
            <a:pPr marL="444500" indent="-444500">
              <a:lnSpc>
                <a:spcPts val="2600"/>
              </a:lnSpc>
              <a:spcAft>
                <a:spcPts val="1200"/>
              </a:spcAft>
              <a:buClr>
                <a:schemeClr val="tx1"/>
              </a:buClr>
              <a:buSzPct val="70000"/>
              <a:buFont typeface="Wingdings 3" pitchFamily="18" charset="2"/>
              <a:buChar char="p"/>
              <a:defRPr/>
            </a:pPr>
            <a:r>
              <a:rPr lang="en-US" sz="2200" b="1" kern="0" dirty="0">
                <a:solidFill>
                  <a:srgbClr val="002373"/>
                </a:solidFill>
                <a:latin typeface="Calibri" pitchFamily="34" charset="0"/>
              </a:rPr>
              <a:t>4 million ounces of </a:t>
            </a:r>
            <a:br>
              <a:rPr lang="en-US" sz="2200" b="1" kern="0" dirty="0">
                <a:solidFill>
                  <a:srgbClr val="002373"/>
                </a:solidFill>
                <a:latin typeface="Calibri" pitchFamily="34" charset="0"/>
              </a:rPr>
            </a:br>
            <a:r>
              <a:rPr lang="en-US" sz="2200" b="1" kern="0" dirty="0">
                <a:solidFill>
                  <a:srgbClr val="002373"/>
                </a:solidFill>
                <a:latin typeface="Calibri" pitchFamily="34" charset="0"/>
              </a:rPr>
              <a:t>alluvial gold</a:t>
            </a:r>
          </a:p>
          <a:p>
            <a:pPr marL="444500" indent="-444500">
              <a:lnSpc>
                <a:spcPts val="2600"/>
              </a:lnSpc>
              <a:spcAft>
                <a:spcPts val="1200"/>
              </a:spcAft>
              <a:buClr>
                <a:schemeClr val="tx1"/>
              </a:buClr>
              <a:buSzPct val="70000"/>
              <a:buFont typeface="Wingdings 3" pitchFamily="18" charset="2"/>
              <a:buChar char="p"/>
              <a:defRPr/>
            </a:pPr>
            <a:r>
              <a:rPr lang="en-US" sz="2200" b="1" kern="0" dirty="0">
                <a:solidFill>
                  <a:srgbClr val="002373"/>
                </a:solidFill>
                <a:latin typeface="Calibri" pitchFamily="34" charset="0"/>
              </a:rPr>
              <a:t>Includes possibly 7 million ounces in top 200 </a:t>
            </a:r>
            <a:r>
              <a:rPr lang="en-US" sz="2200" b="1" kern="0" dirty="0" err="1">
                <a:solidFill>
                  <a:srgbClr val="002373"/>
                </a:solidFill>
                <a:latin typeface="Calibri" pitchFamily="34" charset="0"/>
              </a:rPr>
              <a:t>metres</a:t>
            </a:r>
            <a:endParaRPr lang="en-US" sz="2200" b="1" kern="0" dirty="0">
              <a:solidFill>
                <a:srgbClr val="002373"/>
              </a:solidFill>
              <a:latin typeface="Calibri" pitchFamily="34" charset="0"/>
            </a:endParaRPr>
          </a:p>
          <a:p>
            <a:pPr marL="444500" indent="-444500">
              <a:lnSpc>
                <a:spcPts val="2600"/>
              </a:lnSpc>
              <a:spcAft>
                <a:spcPts val="1800"/>
              </a:spcAft>
              <a:buClr>
                <a:schemeClr val="tx1"/>
              </a:buClr>
              <a:buSzPct val="70000"/>
              <a:buFont typeface="Wingdings 3" pitchFamily="18" charset="2"/>
              <a:buChar char="p"/>
              <a:defRPr/>
            </a:pPr>
            <a:r>
              <a:rPr lang="en-US" sz="2200" b="1" kern="0" dirty="0">
                <a:solidFill>
                  <a:srgbClr val="002373"/>
                </a:solidFill>
                <a:latin typeface="Calibri" pitchFamily="34" charset="0"/>
              </a:rPr>
              <a:t>Large footprint </a:t>
            </a:r>
            <a:br>
              <a:rPr lang="en-US" sz="2200" b="1" kern="0" dirty="0">
                <a:solidFill>
                  <a:srgbClr val="002373"/>
                </a:solidFill>
                <a:latin typeface="Calibri" pitchFamily="34" charset="0"/>
              </a:rPr>
            </a:br>
            <a:r>
              <a:rPr lang="en-US" sz="2200" b="1" kern="0" dirty="0">
                <a:solidFill>
                  <a:srgbClr val="002373"/>
                </a:solidFill>
                <a:latin typeface="Calibri" pitchFamily="34" charset="0"/>
              </a:rPr>
              <a:t>(8kms x 3kms)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6985000" cy="646112"/>
          </a:xfrm>
          <a:prstGeom prst="rect">
            <a:avLst/>
          </a:prstGeom>
          <a:noFill/>
          <a:ln w="9525">
            <a:noFill/>
            <a:miter lim="800000"/>
            <a:headEnd/>
            <a:tailEnd/>
          </a:ln>
          <a:effectLst/>
        </p:spPr>
        <p:txBody>
          <a:bodyPr lIns="0" tIns="36000">
            <a:spAutoFit/>
          </a:bodyPr>
          <a:lstStyle/>
          <a:p>
            <a:pPr>
              <a:defRPr/>
            </a:pPr>
            <a:r>
              <a:rPr lang="en-US" sz="3600" b="1" kern="0" dirty="0">
                <a:solidFill>
                  <a:srgbClr val="FFFFFF"/>
                </a:solidFill>
                <a:latin typeface="Kozuka Gothic Pro B" pitchFamily="34" charset="-128"/>
                <a:ea typeface="Kozuka Gothic Pro B" pitchFamily="34" charset="-128"/>
                <a:cs typeface="Lucida Sans Unicode" pitchFamily="34" charset="0"/>
              </a:rPr>
              <a:t>Four Eagles Gold </a:t>
            </a:r>
            <a:r>
              <a:rPr lang="en-US" sz="3600" b="1" kern="0" dirty="0" smtClean="0">
                <a:solidFill>
                  <a:srgbClr val="FFFFFF"/>
                </a:solidFill>
                <a:latin typeface="Kozuka Gothic Pro B" pitchFamily="34" charset="-128"/>
                <a:ea typeface="Kozuka Gothic Pro B" pitchFamily="34" charset="-128"/>
                <a:cs typeface="Lucida Sans Unicode" pitchFamily="34" charset="0"/>
              </a:rPr>
              <a:t>Zones</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pic>
        <p:nvPicPr>
          <p:cNvPr id="4" name="Picture 3" descr="4Eagles-GoldArsenicZones-July2013.wmf"/>
          <p:cNvPicPr>
            <a:picLocks noChangeAspect="1"/>
          </p:cNvPicPr>
          <p:nvPr/>
        </p:nvPicPr>
        <p:blipFill>
          <a:blip r:embed="rId2"/>
          <a:stretch>
            <a:fillRect/>
          </a:stretch>
        </p:blipFill>
        <p:spPr>
          <a:xfrm>
            <a:off x="1263262" y="1581086"/>
            <a:ext cx="6607243" cy="5026825"/>
          </a:xfrm>
          <a:prstGeom prst="rect">
            <a:avLst/>
          </a:prstGeom>
        </p:spPr>
      </p:pic>
    </p:spTree>
    <p:extLst>
      <p:ext uri="{BB962C8B-B14F-4D97-AF65-F5344CB8AC3E}">
        <p14:creationId xmlns:p14="http://schemas.microsoft.com/office/powerpoint/2010/main" val="2135020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smtClean="0">
                <a:solidFill>
                  <a:srgbClr val="FFFFFF"/>
                </a:solidFill>
                <a:latin typeface="Kozuka Gothic Pro B" pitchFamily="34" charset="-128"/>
                <a:ea typeface="Kozuka Gothic Pro B" pitchFamily="34" charset="-128"/>
                <a:cs typeface="Lucida Sans Unicode" pitchFamily="34" charset="0"/>
              </a:rPr>
              <a:t>FEDD002 Drill Core</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pic>
        <p:nvPicPr>
          <p:cNvPr id="7" name="Picture 6" descr="FEDD002LaminatedQuartzVein.jpg"/>
          <p:cNvPicPr>
            <a:picLocks noChangeAspect="1"/>
          </p:cNvPicPr>
          <p:nvPr/>
        </p:nvPicPr>
        <p:blipFill>
          <a:blip r:embed="rId2"/>
          <a:stretch>
            <a:fillRect/>
          </a:stretch>
        </p:blipFill>
        <p:spPr>
          <a:xfrm>
            <a:off x="609600" y="1928802"/>
            <a:ext cx="7924800" cy="2660650"/>
          </a:xfrm>
          <a:prstGeom prst="rect">
            <a:avLst/>
          </a:prstGeom>
        </p:spPr>
      </p:pic>
      <p:sp>
        <p:nvSpPr>
          <p:cNvPr id="5" name="TextBox 4"/>
          <p:cNvSpPr txBox="1"/>
          <p:nvPr/>
        </p:nvSpPr>
        <p:spPr>
          <a:xfrm>
            <a:off x="1178719" y="4874137"/>
            <a:ext cx="6786562" cy="523220"/>
          </a:xfrm>
          <a:prstGeom prst="rect">
            <a:avLst/>
          </a:prstGeom>
          <a:noFill/>
        </p:spPr>
        <p:txBody>
          <a:bodyPr>
            <a:spAutoFit/>
          </a:bodyPr>
          <a:lstStyle/>
          <a:p>
            <a:pPr marL="444500" indent="-444500">
              <a:spcAft>
                <a:spcPts val="600"/>
              </a:spcAft>
              <a:buClr>
                <a:srgbClr val="003366"/>
              </a:buClr>
              <a:buSzPct val="70000"/>
              <a:buFont typeface="Wingdings 3" pitchFamily="18" charset="2"/>
              <a:buChar char="p"/>
              <a:defRPr/>
            </a:pPr>
            <a:r>
              <a:rPr lang="en-US" sz="2800" b="1" kern="0" dirty="0" smtClean="0">
                <a:solidFill>
                  <a:srgbClr val="002373"/>
                </a:solidFill>
                <a:latin typeface="Calibri" pitchFamily="34" charset="0"/>
                <a:cs typeface="Arial" pitchFamily="34" charset="0"/>
              </a:rPr>
              <a:t>Typical </a:t>
            </a:r>
            <a:r>
              <a:rPr lang="en-US" sz="2800" b="1" kern="0" dirty="0" err="1" smtClean="0">
                <a:solidFill>
                  <a:srgbClr val="002373"/>
                </a:solidFill>
                <a:latin typeface="Calibri" pitchFamily="34" charset="0"/>
                <a:cs typeface="Arial" pitchFamily="34" charset="0"/>
              </a:rPr>
              <a:t>Bendigo</a:t>
            </a:r>
            <a:r>
              <a:rPr lang="en-US" sz="2800" b="1" kern="0" dirty="0" smtClean="0">
                <a:solidFill>
                  <a:srgbClr val="002373"/>
                </a:solidFill>
                <a:latin typeface="Calibri" pitchFamily="34" charset="0"/>
                <a:cs typeface="Arial" pitchFamily="34" charset="0"/>
              </a:rPr>
              <a:t> Laminated Quartz Vein</a:t>
            </a:r>
          </a:p>
        </p:txBody>
      </p:sp>
    </p:spTree>
    <p:extLst>
      <p:ext uri="{BB962C8B-B14F-4D97-AF65-F5344CB8AC3E}">
        <p14:creationId xmlns:p14="http://schemas.microsoft.com/office/powerpoint/2010/main" val="97144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261938"/>
            <a:ext cx="6985000" cy="646112"/>
          </a:xfrm>
          <a:effectLst/>
        </p:spPr>
        <p:txBody>
          <a:bodyPr lIns="0" tIns="36000" anchor="t">
            <a:spAutoFit/>
          </a:bodyPr>
          <a:lstStyle/>
          <a:p>
            <a:pPr algn="l" eaLnBrk="1" hangingPunct="1">
              <a:defRPr/>
            </a:pPr>
            <a:r>
              <a:rPr lang="en-US" sz="3600" dirty="0" smtClean="0">
                <a:solidFill>
                  <a:schemeClr val="bg1"/>
                </a:solidFill>
                <a:effectLst/>
                <a:latin typeface="Kozuka Gothic Pro B" pitchFamily="34" charset="-128"/>
                <a:ea typeface="Kozuka Gothic Pro B" pitchFamily="34" charset="-128"/>
                <a:cs typeface="Lucida Sans Unicode" pitchFamily="34" charset="0"/>
              </a:rPr>
              <a:t>Acknowledgements</a:t>
            </a:r>
            <a:endParaRPr lang="en-US" sz="3600" dirty="0">
              <a:solidFill>
                <a:schemeClr val="bg1"/>
              </a:solidFill>
              <a:effectLst/>
              <a:latin typeface="Kozuka Gothic Pro B" pitchFamily="34" charset="-128"/>
              <a:ea typeface="Kozuka Gothic Pro B" pitchFamily="34" charset="-128"/>
              <a:cs typeface="Lucida Sans Unicode" pitchFamily="34" charset="0"/>
            </a:endParaRPr>
          </a:p>
        </p:txBody>
      </p:sp>
      <p:sp>
        <p:nvSpPr>
          <p:cNvPr id="150531" name="Rectangle 3"/>
          <p:cNvSpPr>
            <a:spLocks noGrp="1" noChangeArrowheads="1"/>
          </p:cNvSpPr>
          <p:nvPr>
            <p:ph type="body" sz="half" idx="4294967295"/>
          </p:nvPr>
        </p:nvSpPr>
        <p:spPr>
          <a:xfrm>
            <a:off x="928662" y="1937883"/>
            <a:ext cx="7286676" cy="2913618"/>
          </a:xfrm>
        </p:spPr>
        <p:txBody>
          <a:bodyPr wrap="square">
            <a:spAutoFit/>
          </a:bodyPr>
          <a:lstStyle/>
          <a:p>
            <a:pPr eaLnBrk="1" hangingPunct="1">
              <a:lnSpc>
                <a:spcPts val="3200"/>
              </a:lnSpc>
              <a:spcBef>
                <a:spcPts val="0"/>
              </a:spcBef>
              <a:spcAft>
                <a:spcPts val="3000"/>
              </a:spcAft>
              <a:buClr>
                <a:schemeClr val="tx1"/>
              </a:buClr>
              <a:buSzPct val="70000"/>
              <a:buFont typeface="Wingdings 3" pitchFamily="18" charset="2"/>
              <a:buChar char="p"/>
              <a:defRPr/>
            </a:pPr>
            <a:r>
              <a:rPr lang="en-US" b="1" dirty="0" smtClean="0">
                <a:solidFill>
                  <a:srgbClr val="00216E"/>
                </a:solidFill>
                <a:effectLst/>
                <a:latin typeface="Calibri" pitchFamily="34" charset="0"/>
                <a:cs typeface="Calibri" pitchFamily="34" charset="0"/>
              </a:rPr>
              <a:t>Tom </a:t>
            </a:r>
            <a:r>
              <a:rPr lang="en-US" b="1" dirty="0" err="1" smtClean="0">
                <a:solidFill>
                  <a:srgbClr val="00216E"/>
                </a:solidFill>
                <a:effectLst/>
                <a:latin typeface="Calibri" pitchFamily="34" charset="0"/>
                <a:cs typeface="Calibri" pitchFamily="34" charset="0"/>
              </a:rPr>
              <a:t>Burrowes</a:t>
            </a:r>
            <a:r>
              <a:rPr lang="en-US" b="1" dirty="0" smtClean="0">
                <a:solidFill>
                  <a:srgbClr val="00216E"/>
                </a:solidFill>
                <a:effectLst/>
                <a:latin typeface="Calibri" pitchFamily="34" charset="0"/>
                <a:cs typeface="Calibri" pitchFamily="34" charset="0"/>
              </a:rPr>
              <a:t>, Providence Gold and Minerals Pty Ltd</a:t>
            </a:r>
          </a:p>
          <a:p>
            <a:pPr eaLnBrk="1" hangingPunct="1">
              <a:lnSpc>
                <a:spcPts val="3200"/>
              </a:lnSpc>
              <a:spcBef>
                <a:spcPts val="0"/>
              </a:spcBef>
              <a:spcAft>
                <a:spcPts val="3000"/>
              </a:spcAft>
              <a:buClr>
                <a:schemeClr val="tx1"/>
              </a:buClr>
              <a:buSzPct val="70000"/>
              <a:buFont typeface="Wingdings 3" pitchFamily="18" charset="2"/>
              <a:buChar char="p"/>
              <a:defRPr/>
            </a:pPr>
            <a:r>
              <a:rPr lang="en-US" b="1" dirty="0" smtClean="0">
                <a:solidFill>
                  <a:srgbClr val="00216E"/>
                </a:solidFill>
                <a:effectLst/>
                <a:latin typeface="Calibri" pitchFamily="34" charset="0"/>
                <a:cs typeface="Calibri" pitchFamily="34" charset="0"/>
              </a:rPr>
              <a:t>Geoff Turner, Exploration Management Services, </a:t>
            </a:r>
            <a:r>
              <a:rPr lang="en-US" b="1" dirty="0" err="1" smtClean="0">
                <a:solidFill>
                  <a:srgbClr val="00216E"/>
                </a:solidFill>
                <a:effectLst/>
                <a:latin typeface="Calibri" pitchFamily="34" charset="0"/>
                <a:cs typeface="Calibri" pitchFamily="34" charset="0"/>
              </a:rPr>
              <a:t>Bendigo</a:t>
            </a:r>
            <a:r>
              <a:rPr lang="en-US" b="1" dirty="0" smtClean="0">
                <a:solidFill>
                  <a:srgbClr val="00216E"/>
                </a:solidFill>
                <a:effectLst/>
                <a:latin typeface="Calibri" pitchFamily="34" charset="0"/>
                <a:cs typeface="Calibri" pitchFamily="34" charset="0"/>
              </a:rPr>
              <a:t>, Victoria</a:t>
            </a:r>
          </a:p>
          <a:p>
            <a:pPr eaLnBrk="1" hangingPunct="1">
              <a:lnSpc>
                <a:spcPts val="3200"/>
              </a:lnSpc>
              <a:spcBef>
                <a:spcPts val="0"/>
              </a:spcBef>
              <a:spcAft>
                <a:spcPts val="3000"/>
              </a:spcAft>
              <a:buClr>
                <a:schemeClr val="tx1"/>
              </a:buClr>
              <a:buSzPct val="70000"/>
              <a:buFont typeface="Wingdings 3" pitchFamily="18" charset="2"/>
              <a:buChar char="p"/>
              <a:defRPr/>
            </a:pPr>
            <a:r>
              <a:rPr lang="en-US" b="1" dirty="0" smtClean="0">
                <a:solidFill>
                  <a:srgbClr val="00216E"/>
                </a:solidFill>
                <a:effectLst/>
                <a:latin typeface="Calibri" pitchFamily="34" charset="0"/>
                <a:cs typeface="Calibri" pitchFamily="34" charset="0"/>
              </a:rPr>
              <a:t>Catalyst Shareholders</a:t>
            </a:r>
          </a:p>
        </p:txBody>
      </p:sp>
    </p:spTree>
    <p:extLst>
      <p:ext uri="{BB962C8B-B14F-4D97-AF65-F5344CB8AC3E}">
        <p14:creationId xmlns:p14="http://schemas.microsoft.com/office/powerpoint/2010/main" val="4273973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smtClean="0">
                <a:solidFill>
                  <a:srgbClr val="FFFFFF"/>
                </a:solidFill>
                <a:latin typeface="Kozuka Gothic Pro B" pitchFamily="34" charset="-128"/>
                <a:ea typeface="Kozuka Gothic Pro B" pitchFamily="34" charset="-128"/>
                <a:cs typeface="Lucida Sans Unicode" pitchFamily="34" charset="0"/>
              </a:rPr>
              <a:t>FEDD001 Drill Core</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pic>
        <p:nvPicPr>
          <p:cNvPr id="7" name="Picture 6" descr="FEDD 001ShearZone.jpg"/>
          <p:cNvPicPr>
            <a:picLocks noChangeAspect="1"/>
          </p:cNvPicPr>
          <p:nvPr/>
        </p:nvPicPr>
        <p:blipFill>
          <a:blip r:embed="rId2"/>
          <a:srcRect t="38678"/>
          <a:stretch>
            <a:fillRect/>
          </a:stretch>
        </p:blipFill>
        <p:spPr>
          <a:xfrm>
            <a:off x="913855" y="1628775"/>
            <a:ext cx="7313840" cy="2944800"/>
          </a:xfrm>
          <a:prstGeom prst="rect">
            <a:avLst/>
          </a:prstGeom>
        </p:spPr>
      </p:pic>
      <p:sp>
        <p:nvSpPr>
          <p:cNvPr id="4" name="TextBox 3"/>
          <p:cNvSpPr txBox="1"/>
          <p:nvPr/>
        </p:nvSpPr>
        <p:spPr>
          <a:xfrm>
            <a:off x="1178719" y="4874137"/>
            <a:ext cx="6786562" cy="846386"/>
          </a:xfrm>
          <a:prstGeom prst="rect">
            <a:avLst/>
          </a:prstGeom>
          <a:noFill/>
        </p:spPr>
        <p:txBody>
          <a:bodyPr>
            <a:spAutoFit/>
          </a:bodyPr>
          <a:lstStyle/>
          <a:p>
            <a:pPr marL="444500" indent="-444500">
              <a:spcAft>
                <a:spcPts val="600"/>
              </a:spcAft>
              <a:buClr>
                <a:srgbClr val="003366"/>
              </a:buClr>
              <a:buSzPct val="70000"/>
              <a:buFont typeface="Wingdings 3" pitchFamily="18" charset="2"/>
              <a:buChar char="p"/>
              <a:defRPr/>
            </a:pPr>
            <a:r>
              <a:rPr lang="en-US" sz="2200" b="1" kern="0" dirty="0" err="1" smtClean="0">
                <a:solidFill>
                  <a:srgbClr val="002373"/>
                </a:solidFill>
                <a:latin typeface="Calibri" pitchFamily="34" charset="0"/>
                <a:cs typeface="Arial" pitchFamily="34" charset="0"/>
              </a:rPr>
              <a:t>Tanderra</a:t>
            </a:r>
            <a:r>
              <a:rPr lang="en-US" sz="2200" b="1" kern="0" dirty="0" smtClean="0">
                <a:solidFill>
                  <a:srgbClr val="002373"/>
                </a:solidFill>
                <a:latin typeface="Calibri" pitchFamily="34" charset="0"/>
                <a:cs typeface="Arial" pitchFamily="34" charset="0"/>
              </a:rPr>
              <a:t> Shear Zone intersected</a:t>
            </a:r>
          </a:p>
          <a:p>
            <a:pPr marL="444500" indent="-444500">
              <a:spcAft>
                <a:spcPts val="600"/>
              </a:spcAft>
              <a:buClr>
                <a:srgbClr val="003366"/>
              </a:buClr>
              <a:buSzPct val="70000"/>
              <a:buFont typeface="Wingdings 3" pitchFamily="18" charset="2"/>
              <a:buChar char="p"/>
              <a:defRPr/>
            </a:pPr>
            <a:r>
              <a:rPr lang="en-US" sz="2200" b="1" kern="0" dirty="0" smtClean="0">
                <a:solidFill>
                  <a:srgbClr val="002373"/>
                </a:solidFill>
                <a:latin typeface="Calibri" pitchFamily="34" charset="0"/>
                <a:cs typeface="Arial" pitchFamily="34" charset="0"/>
              </a:rPr>
              <a:t>0.7 </a:t>
            </a:r>
            <a:r>
              <a:rPr lang="en-US" sz="2200" b="1" kern="0" dirty="0" err="1" smtClean="0">
                <a:solidFill>
                  <a:srgbClr val="002373"/>
                </a:solidFill>
                <a:latin typeface="Calibri" pitchFamily="34" charset="0"/>
                <a:cs typeface="Arial" pitchFamily="34" charset="0"/>
              </a:rPr>
              <a:t>metres</a:t>
            </a:r>
            <a:r>
              <a:rPr lang="en-US" sz="2200" b="1" kern="0" dirty="0" smtClean="0">
                <a:solidFill>
                  <a:srgbClr val="002373"/>
                </a:solidFill>
                <a:latin typeface="Calibri" pitchFamily="34" charset="0"/>
                <a:cs typeface="Arial" pitchFamily="34" charset="0"/>
              </a:rPr>
              <a:t> @ 4.83g/t Au  &amp; 0.8 </a:t>
            </a:r>
            <a:r>
              <a:rPr lang="en-US" sz="2200" b="1" kern="0" dirty="0" err="1" smtClean="0">
                <a:solidFill>
                  <a:srgbClr val="002373"/>
                </a:solidFill>
                <a:latin typeface="Calibri" pitchFamily="34" charset="0"/>
                <a:cs typeface="Arial" pitchFamily="34" charset="0"/>
              </a:rPr>
              <a:t>metres</a:t>
            </a:r>
            <a:r>
              <a:rPr lang="en-US" sz="2200" b="1" kern="0" dirty="0" smtClean="0">
                <a:solidFill>
                  <a:srgbClr val="002373"/>
                </a:solidFill>
                <a:latin typeface="Calibri" pitchFamily="34" charset="0"/>
                <a:cs typeface="Arial" pitchFamily="34" charset="0"/>
              </a:rPr>
              <a:t> @ 17.5 g/t Au </a:t>
            </a:r>
            <a:endParaRPr lang="en-US" sz="2200" b="1" kern="0" dirty="0">
              <a:solidFill>
                <a:srgbClr val="002373"/>
              </a:solidFill>
              <a:latin typeface="Calibri" pitchFamily="34" charset="0"/>
              <a:cs typeface="Arial" pitchFamily="34" charset="0"/>
            </a:endParaRPr>
          </a:p>
        </p:txBody>
      </p:sp>
    </p:spTree>
    <p:extLst>
      <p:ext uri="{BB962C8B-B14F-4D97-AF65-F5344CB8AC3E}">
        <p14:creationId xmlns:p14="http://schemas.microsoft.com/office/powerpoint/2010/main" val="3124226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smtClean="0">
                <a:solidFill>
                  <a:srgbClr val="FFFFFF"/>
                </a:solidFill>
                <a:latin typeface="Kozuka Gothic Pro B" pitchFamily="34" charset="-128"/>
                <a:ea typeface="Kozuka Gothic Pro B" pitchFamily="34" charset="-128"/>
                <a:cs typeface="Lucida Sans Unicode" pitchFamily="34" charset="0"/>
              </a:rPr>
              <a:t>FEDD007 Drill Core</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sp>
        <p:nvSpPr>
          <p:cNvPr id="4" name="TextBox 3"/>
          <p:cNvSpPr txBox="1"/>
          <p:nvPr/>
        </p:nvSpPr>
        <p:spPr>
          <a:xfrm>
            <a:off x="1178719" y="5082944"/>
            <a:ext cx="6786562" cy="1184940"/>
          </a:xfrm>
          <a:prstGeom prst="rect">
            <a:avLst/>
          </a:prstGeom>
          <a:noFill/>
        </p:spPr>
        <p:txBody>
          <a:bodyPr>
            <a:spAutoFit/>
          </a:bodyPr>
          <a:lstStyle/>
          <a:p>
            <a:pPr marL="444500" indent="-444500">
              <a:spcAft>
                <a:spcPts val="600"/>
              </a:spcAft>
              <a:buClr>
                <a:srgbClr val="003366"/>
              </a:buClr>
              <a:buSzPct val="70000"/>
              <a:buFont typeface="Wingdings 3" pitchFamily="18" charset="2"/>
              <a:buChar char="p"/>
              <a:defRPr/>
            </a:pPr>
            <a:r>
              <a:rPr lang="en-US" sz="2200" b="1" kern="0" dirty="0" smtClean="0">
                <a:solidFill>
                  <a:srgbClr val="002373"/>
                </a:solidFill>
                <a:latin typeface="Calibri" pitchFamily="34" charset="0"/>
                <a:cs typeface="Arial" pitchFamily="34" charset="0"/>
              </a:rPr>
              <a:t>Strong zone of Shearing, </a:t>
            </a:r>
            <a:r>
              <a:rPr lang="en-US" sz="2200" b="1" kern="0" dirty="0" err="1" smtClean="0">
                <a:solidFill>
                  <a:srgbClr val="002373"/>
                </a:solidFill>
                <a:latin typeface="Calibri" pitchFamily="34" charset="0"/>
                <a:cs typeface="Arial" pitchFamily="34" charset="0"/>
              </a:rPr>
              <a:t>Brecciation</a:t>
            </a:r>
            <a:r>
              <a:rPr lang="en-US" sz="2200" b="1" kern="0" dirty="0" smtClean="0">
                <a:solidFill>
                  <a:srgbClr val="002373"/>
                </a:solidFill>
                <a:latin typeface="Calibri" pitchFamily="34" charset="0"/>
                <a:cs typeface="Arial" pitchFamily="34" charset="0"/>
              </a:rPr>
              <a:t> and Quartz </a:t>
            </a:r>
            <a:r>
              <a:rPr lang="en-US" sz="2200" b="1" kern="0" dirty="0" err="1" smtClean="0">
                <a:solidFill>
                  <a:srgbClr val="002373"/>
                </a:solidFill>
                <a:latin typeface="Calibri" pitchFamily="34" charset="0"/>
                <a:cs typeface="Arial" pitchFamily="34" charset="0"/>
              </a:rPr>
              <a:t>Veinlets</a:t>
            </a:r>
            <a:endParaRPr lang="en-US" sz="2200" b="1" kern="0" dirty="0" smtClean="0">
              <a:solidFill>
                <a:srgbClr val="002373"/>
              </a:solidFill>
              <a:latin typeface="Calibri" pitchFamily="34" charset="0"/>
              <a:cs typeface="Arial" pitchFamily="34" charset="0"/>
            </a:endParaRPr>
          </a:p>
          <a:p>
            <a:pPr marL="444500" indent="-444500">
              <a:spcAft>
                <a:spcPts val="600"/>
              </a:spcAft>
              <a:buClr>
                <a:srgbClr val="003366"/>
              </a:buClr>
              <a:buSzPct val="70000"/>
              <a:buFont typeface="Wingdings 3" pitchFamily="18" charset="2"/>
              <a:buChar char="p"/>
              <a:defRPr/>
            </a:pPr>
            <a:r>
              <a:rPr lang="en-US" sz="2200" b="1" kern="0" dirty="0" smtClean="0">
                <a:solidFill>
                  <a:srgbClr val="002373"/>
                </a:solidFill>
                <a:latin typeface="Calibri" pitchFamily="34" charset="0"/>
                <a:cs typeface="Arial" pitchFamily="34" charset="0"/>
              </a:rPr>
              <a:t>0.4 </a:t>
            </a:r>
            <a:r>
              <a:rPr lang="en-US" sz="2200" b="1" kern="0" dirty="0" err="1" smtClean="0">
                <a:solidFill>
                  <a:srgbClr val="002373"/>
                </a:solidFill>
                <a:latin typeface="Calibri" pitchFamily="34" charset="0"/>
                <a:cs typeface="Arial" pitchFamily="34" charset="0"/>
              </a:rPr>
              <a:t>metres</a:t>
            </a:r>
            <a:r>
              <a:rPr lang="en-US" sz="2200" b="1" kern="0" dirty="0" smtClean="0">
                <a:solidFill>
                  <a:srgbClr val="002373"/>
                </a:solidFill>
                <a:latin typeface="Calibri" pitchFamily="34" charset="0"/>
                <a:cs typeface="Arial" pitchFamily="34" charset="0"/>
              </a:rPr>
              <a:t> @ 8.4 g/t Au &amp; 0.75 </a:t>
            </a:r>
            <a:r>
              <a:rPr lang="en-US" sz="2200" b="1" kern="0" dirty="0" err="1" smtClean="0">
                <a:solidFill>
                  <a:srgbClr val="002373"/>
                </a:solidFill>
                <a:latin typeface="Calibri" pitchFamily="34" charset="0"/>
                <a:cs typeface="Arial" pitchFamily="34" charset="0"/>
              </a:rPr>
              <a:t>metres</a:t>
            </a:r>
            <a:r>
              <a:rPr lang="en-US" sz="2200" b="1" kern="0" dirty="0" smtClean="0">
                <a:solidFill>
                  <a:srgbClr val="002373"/>
                </a:solidFill>
                <a:latin typeface="Calibri" pitchFamily="34" charset="0"/>
                <a:cs typeface="Arial" pitchFamily="34" charset="0"/>
              </a:rPr>
              <a:t> @ 15.3 g/t Au</a:t>
            </a:r>
            <a:endParaRPr lang="en-US" sz="2200" b="1" kern="0" dirty="0">
              <a:solidFill>
                <a:srgbClr val="002373"/>
              </a:solidFill>
              <a:latin typeface="Calibri" pitchFamily="34" charset="0"/>
              <a:cs typeface="Arial" pitchFamily="34" charset="0"/>
            </a:endParaRPr>
          </a:p>
        </p:txBody>
      </p:sp>
      <p:pic>
        <p:nvPicPr>
          <p:cNvPr id="5" name="Picture 4" descr="CatalystFEDD007-167.9to171.5.jpg"/>
          <p:cNvPicPr>
            <a:picLocks noChangeAspect="1"/>
          </p:cNvPicPr>
          <p:nvPr/>
        </p:nvPicPr>
        <p:blipFill>
          <a:blip r:embed="rId2"/>
          <a:stretch>
            <a:fillRect/>
          </a:stretch>
        </p:blipFill>
        <p:spPr>
          <a:xfrm>
            <a:off x="611188" y="1623060"/>
            <a:ext cx="8032778" cy="3222903"/>
          </a:xfrm>
          <a:prstGeom prst="rect">
            <a:avLst/>
          </a:prstGeom>
        </p:spPr>
      </p:pic>
    </p:spTree>
    <p:extLst>
      <p:ext uri="{BB962C8B-B14F-4D97-AF65-F5344CB8AC3E}">
        <p14:creationId xmlns:p14="http://schemas.microsoft.com/office/powerpoint/2010/main" val="958376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smtClean="0">
                <a:solidFill>
                  <a:srgbClr val="FFFFFF"/>
                </a:solidFill>
                <a:latin typeface="Kozuka Gothic Pro B" pitchFamily="34" charset="-128"/>
                <a:ea typeface="Kozuka Gothic Pro B" pitchFamily="34" charset="-128"/>
                <a:cs typeface="Lucida Sans Unicode" pitchFamily="34" charset="0"/>
              </a:rPr>
              <a:t>Four Eagles Fine and Coarse Gold</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pic>
        <p:nvPicPr>
          <p:cNvPr id="5" name="Picture 4" descr="LandscapeCompile2.jpg"/>
          <p:cNvPicPr>
            <a:picLocks noChangeAspect="1"/>
          </p:cNvPicPr>
          <p:nvPr/>
        </p:nvPicPr>
        <p:blipFill>
          <a:blip r:embed="rId2"/>
          <a:stretch>
            <a:fillRect/>
          </a:stretch>
        </p:blipFill>
        <p:spPr>
          <a:xfrm>
            <a:off x="611188" y="2058437"/>
            <a:ext cx="8175654" cy="2450843"/>
          </a:xfrm>
          <a:prstGeom prst="rect">
            <a:avLst/>
          </a:prstGeom>
        </p:spPr>
      </p:pic>
      <p:sp>
        <p:nvSpPr>
          <p:cNvPr id="4" name="TextBox 3"/>
          <p:cNvSpPr txBox="1"/>
          <p:nvPr/>
        </p:nvSpPr>
        <p:spPr>
          <a:xfrm>
            <a:off x="1178719" y="4874137"/>
            <a:ext cx="6786562" cy="769441"/>
          </a:xfrm>
          <a:prstGeom prst="rect">
            <a:avLst/>
          </a:prstGeom>
          <a:noFill/>
        </p:spPr>
        <p:txBody>
          <a:bodyPr>
            <a:spAutoFit/>
          </a:bodyPr>
          <a:lstStyle/>
          <a:p>
            <a:pPr marL="444500" indent="-444500">
              <a:spcAft>
                <a:spcPts val="600"/>
              </a:spcAft>
              <a:buClr>
                <a:schemeClr val="tx1"/>
              </a:buClr>
              <a:buSzPct val="70000"/>
              <a:buFont typeface="Wingdings 3" pitchFamily="18" charset="2"/>
              <a:buChar char="p"/>
              <a:defRPr/>
            </a:pPr>
            <a:r>
              <a:rPr lang="en-US" sz="2200" b="1" kern="0" dirty="0" smtClean="0">
                <a:solidFill>
                  <a:srgbClr val="002373"/>
                </a:solidFill>
                <a:latin typeface="Calibri" pitchFamily="34" charset="0"/>
                <a:cs typeface="Arial" pitchFamily="34" charset="0"/>
              </a:rPr>
              <a:t>Gravity Processing (</a:t>
            </a:r>
            <a:r>
              <a:rPr lang="en-US" sz="2200" b="1" kern="0" dirty="0" err="1" smtClean="0">
                <a:solidFill>
                  <a:srgbClr val="002373"/>
                </a:solidFill>
                <a:latin typeface="Calibri" pitchFamily="34" charset="0"/>
                <a:cs typeface="Arial" pitchFamily="34" charset="0"/>
              </a:rPr>
              <a:t>Knelsen</a:t>
            </a:r>
            <a:r>
              <a:rPr lang="en-US" sz="2200" b="1" kern="0" dirty="0" smtClean="0">
                <a:solidFill>
                  <a:srgbClr val="002373"/>
                </a:solidFill>
                <a:latin typeface="Calibri" pitchFamily="34" charset="0"/>
                <a:cs typeface="Arial" pitchFamily="34" charset="0"/>
              </a:rPr>
              <a:t> and Pan) from Discovery (FE328), </a:t>
            </a:r>
            <a:r>
              <a:rPr lang="en-US" sz="2200" b="1" kern="0" dirty="0" err="1" smtClean="0">
                <a:solidFill>
                  <a:srgbClr val="002373"/>
                </a:solidFill>
                <a:latin typeface="Calibri" pitchFamily="34" charset="0"/>
                <a:cs typeface="Arial" pitchFamily="34" charset="0"/>
              </a:rPr>
              <a:t>Hayanmi</a:t>
            </a:r>
            <a:r>
              <a:rPr lang="en-US" sz="2200" b="1" kern="0" dirty="0" smtClean="0">
                <a:solidFill>
                  <a:srgbClr val="002373"/>
                </a:solidFill>
                <a:latin typeface="Calibri" pitchFamily="34" charset="0"/>
                <a:cs typeface="Arial" pitchFamily="34" charset="0"/>
              </a:rPr>
              <a:t> (FE471) and Boyd’s Dam (FE415)</a:t>
            </a:r>
            <a:endParaRPr lang="en-US" sz="2200" b="1" kern="0" dirty="0">
              <a:solidFill>
                <a:srgbClr val="002373"/>
              </a:solidFill>
              <a:latin typeface="Calibri" pitchFamily="34" charset="0"/>
              <a:cs typeface="Arial" pitchFamily="34" charset="0"/>
            </a:endParaRPr>
          </a:p>
        </p:txBody>
      </p:sp>
    </p:spTree>
    <p:extLst>
      <p:ext uri="{BB962C8B-B14F-4D97-AF65-F5344CB8AC3E}">
        <p14:creationId xmlns:p14="http://schemas.microsoft.com/office/powerpoint/2010/main" val="1873316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261938"/>
            <a:ext cx="7561262" cy="636516"/>
          </a:xfrm>
          <a:effectLst/>
        </p:spPr>
        <p:txBody>
          <a:bodyPr lIns="0" tIns="36000" anchor="t">
            <a:spAutoFit/>
          </a:bodyPr>
          <a:lstStyle/>
          <a:p>
            <a:pPr algn="l" eaLnBrk="1" hangingPunct="1">
              <a:defRPr/>
            </a:pPr>
            <a:r>
              <a:rPr lang="en-US" sz="3600" dirty="0" err="1" smtClean="0">
                <a:solidFill>
                  <a:schemeClr val="bg1"/>
                </a:solidFill>
                <a:effectLst/>
                <a:latin typeface="Kozuka Gothic Pro B" pitchFamily="34" charset="-128"/>
                <a:ea typeface="Kozuka Gothic Pro B" pitchFamily="34" charset="-128"/>
                <a:cs typeface="Lucida Sans Unicode" pitchFamily="34" charset="0"/>
              </a:rPr>
              <a:t>LeachWELL</a:t>
            </a:r>
            <a:r>
              <a:rPr lang="en-US" sz="3600" dirty="0" smtClean="0">
                <a:solidFill>
                  <a:schemeClr val="bg1"/>
                </a:solidFill>
                <a:effectLst/>
                <a:latin typeface="Kozuka Gothic Pro B" pitchFamily="34" charset="-128"/>
                <a:ea typeface="Kozuka Gothic Pro B" pitchFamily="34" charset="-128"/>
                <a:cs typeface="Lucida Sans Unicode" pitchFamily="34" charset="0"/>
              </a:rPr>
              <a:t> Correlation Graph</a:t>
            </a:r>
            <a:endParaRPr lang="en-US" sz="3600" dirty="0">
              <a:solidFill>
                <a:schemeClr val="bg1"/>
              </a:solidFill>
              <a:effectLst/>
              <a:latin typeface="Kozuka Gothic Pro B" pitchFamily="34" charset="-128"/>
              <a:ea typeface="Kozuka Gothic Pro B" pitchFamily="34" charset="-128"/>
              <a:cs typeface="Lucida Sans Unicode" pitchFamily="34" charset="0"/>
            </a:endParaRPr>
          </a:p>
        </p:txBody>
      </p:sp>
      <p:pic>
        <p:nvPicPr>
          <p:cNvPr id="4" name="Picture 3" descr="LeachWellCorrelations-GraphJuly2013.wmf"/>
          <p:cNvPicPr>
            <a:picLocks noChangeAspect="1"/>
          </p:cNvPicPr>
          <p:nvPr/>
        </p:nvPicPr>
        <p:blipFill>
          <a:blip r:embed="rId2"/>
          <a:stretch>
            <a:fillRect/>
          </a:stretch>
        </p:blipFill>
        <p:spPr>
          <a:xfrm>
            <a:off x="1142976" y="1583426"/>
            <a:ext cx="6851160" cy="491658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7273925" cy="646112"/>
          </a:xfrm>
          <a:prstGeom prst="rect">
            <a:avLst/>
          </a:prstGeom>
          <a:noFill/>
          <a:ln w="9525">
            <a:noFill/>
            <a:miter lim="800000"/>
            <a:headEnd/>
            <a:tailEnd/>
          </a:ln>
          <a:effectLst/>
        </p:spPr>
        <p:txBody>
          <a:bodyPr lIns="0">
            <a:spAutoFit/>
          </a:bodyPr>
          <a:lstStyle/>
          <a:p>
            <a:pPr>
              <a:defRPr/>
            </a:pPr>
            <a:r>
              <a:rPr lang="en-US" sz="3600" b="1" kern="0" dirty="0" smtClean="0">
                <a:solidFill>
                  <a:srgbClr val="FFFFFF"/>
                </a:solidFill>
                <a:latin typeface="Kozuka Gothic Pro B" pitchFamily="34" charset="-128"/>
                <a:ea typeface="Kozuka Gothic Pro B" pitchFamily="34" charset="-128"/>
                <a:cs typeface="Lucida Sans Unicode" pitchFamily="34" charset="0"/>
              </a:rPr>
              <a:t>Drilling Methodology</a:t>
            </a:r>
            <a:endParaRPr lang="en-US" sz="3600" b="1" kern="0" dirty="0">
              <a:solidFill>
                <a:srgbClr val="FFFFFF"/>
              </a:solidFill>
              <a:latin typeface="Kozuka Gothic Pro B" pitchFamily="34" charset="-128"/>
              <a:ea typeface="Kozuka Gothic Pro B" pitchFamily="34" charset="-128"/>
              <a:cs typeface="Lucida Sans Unicode" pitchFamily="34" charset="0"/>
            </a:endParaRPr>
          </a:p>
        </p:txBody>
      </p:sp>
      <p:sp>
        <p:nvSpPr>
          <p:cNvPr id="16389" name="AutoShape 1"/>
          <p:cNvSpPr>
            <a:spLocks noChangeAspect="1" noChangeArrowheads="1"/>
          </p:cNvSpPr>
          <p:nvPr/>
        </p:nvSpPr>
        <p:spPr bwMode="auto">
          <a:xfrm>
            <a:off x="430213" y="1628775"/>
            <a:ext cx="82851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solidFill>
                <a:srgbClr val="003366"/>
              </a:solidFill>
            </a:endParaRPr>
          </a:p>
        </p:txBody>
      </p:sp>
      <p:pic>
        <p:nvPicPr>
          <p:cNvPr id="5" name="Picture 4" descr="4EaglesDrillMethodology-April2013.wmf"/>
          <p:cNvPicPr>
            <a:picLocks noChangeAspect="1"/>
          </p:cNvPicPr>
          <p:nvPr/>
        </p:nvPicPr>
        <p:blipFill>
          <a:blip r:embed="rId2"/>
          <a:stretch>
            <a:fillRect/>
          </a:stretch>
        </p:blipFill>
        <p:spPr>
          <a:xfrm>
            <a:off x="1604808" y="1598812"/>
            <a:ext cx="5923958" cy="5044898"/>
          </a:xfrm>
          <a:prstGeom prst="rect">
            <a:avLst/>
          </a:prstGeom>
        </p:spPr>
      </p:pic>
    </p:spTree>
    <p:extLst>
      <p:ext uri="{BB962C8B-B14F-4D97-AF65-F5344CB8AC3E}">
        <p14:creationId xmlns:p14="http://schemas.microsoft.com/office/powerpoint/2010/main" val="1873316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6985000" cy="646112"/>
          </a:xfrm>
          <a:prstGeom prst="rect">
            <a:avLst/>
          </a:prstGeom>
          <a:noFill/>
          <a:ln w="9525">
            <a:noFill/>
            <a:miter lim="800000"/>
            <a:headEnd/>
            <a:tailEnd/>
          </a:ln>
          <a:effectLst/>
        </p:spPr>
        <p:txBody>
          <a:bodyPr lIns="0" tIns="36000">
            <a:spAutoFit/>
          </a:bodyPr>
          <a:lstStyle/>
          <a:p>
            <a:pPr>
              <a:defRPr/>
            </a:pPr>
            <a:r>
              <a:rPr lang="en-US" sz="3600" b="1" kern="0" dirty="0">
                <a:solidFill>
                  <a:schemeClr val="bg1"/>
                </a:solidFill>
                <a:latin typeface="Kozuka Gothic Pro B" pitchFamily="34" charset="-128"/>
                <a:ea typeface="Kozuka Gothic Pro B" pitchFamily="34" charset="-128"/>
                <a:cs typeface="Lucida Sans Unicode" pitchFamily="34" charset="0"/>
              </a:rPr>
              <a:t>Four Eagles </a:t>
            </a:r>
            <a:r>
              <a:rPr lang="en-US" sz="3600" b="1" kern="0" dirty="0" smtClean="0">
                <a:solidFill>
                  <a:schemeClr val="bg1"/>
                </a:solidFill>
                <a:latin typeface="Kozuka Gothic Pro B" pitchFamily="34" charset="-128"/>
                <a:ea typeface="Kozuka Gothic Pro B" pitchFamily="34" charset="-128"/>
                <a:cs typeface="Lucida Sans Unicode" pitchFamily="34" charset="0"/>
              </a:rPr>
              <a:t>2013/14 Drilling</a:t>
            </a:r>
            <a:endParaRPr lang="en-US" sz="3600" b="1" kern="0" dirty="0">
              <a:solidFill>
                <a:schemeClr val="bg1"/>
              </a:solidFill>
              <a:latin typeface="Kozuka Gothic Pro B" pitchFamily="34" charset="-128"/>
              <a:ea typeface="Kozuka Gothic Pro B" pitchFamily="34" charset="-128"/>
              <a:cs typeface="Lucida Sans Unicode" pitchFamily="34" charset="0"/>
            </a:endParaRPr>
          </a:p>
        </p:txBody>
      </p:sp>
      <p:pic>
        <p:nvPicPr>
          <p:cNvPr id="5" name="Picture 4" descr="4Eagles-Depth to Basement-July2013.wmf"/>
          <p:cNvPicPr>
            <a:picLocks noChangeAspect="1"/>
          </p:cNvPicPr>
          <p:nvPr/>
        </p:nvPicPr>
        <p:blipFill>
          <a:blip r:embed="rId2"/>
          <a:stretch>
            <a:fillRect/>
          </a:stretch>
        </p:blipFill>
        <p:spPr>
          <a:xfrm>
            <a:off x="2143108" y="1491355"/>
            <a:ext cx="4786346" cy="519289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261938"/>
            <a:ext cx="6985000" cy="646112"/>
          </a:xfrm>
          <a:effectLst/>
        </p:spPr>
        <p:txBody>
          <a:bodyPr lIns="0" tIns="36000" anchor="t">
            <a:spAutoFit/>
          </a:bodyPr>
          <a:lstStyle/>
          <a:p>
            <a:pPr algn="l" eaLnBrk="1" hangingPunct="1">
              <a:defRPr/>
            </a:pPr>
            <a:r>
              <a:rPr lang="en-US" sz="3600" dirty="0" smtClean="0">
                <a:solidFill>
                  <a:schemeClr val="bg1"/>
                </a:solidFill>
                <a:effectLst/>
                <a:latin typeface="Kozuka Gothic Pro B" pitchFamily="34" charset="-128"/>
                <a:ea typeface="Kozuka Gothic Pro B" pitchFamily="34" charset="-128"/>
                <a:cs typeface="Lucida Sans Unicode" pitchFamily="34" charset="0"/>
              </a:rPr>
              <a:t>Conclusion</a:t>
            </a:r>
            <a:endParaRPr lang="en-US" sz="3600" dirty="0">
              <a:solidFill>
                <a:schemeClr val="bg1"/>
              </a:solidFill>
              <a:effectLst/>
              <a:latin typeface="Kozuka Gothic Pro B" pitchFamily="34" charset="-128"/>
              <a:ea typeface="Kozuka Gothic Pro B" pitchFamily="34" charset="-128"/>
              <a:cs typeface="Lucida Sans Unicode" pitchFamily="34" charset="0"/>
            </a:endParaRPr>
          </a:p>
        </p:txBody>
      </p:sp>
      <p:sp>
        <p:nvSpPr>
          <p:cNvPr id="150531" name="Rectangle 3"/>
          <p:cNvSpPr>
            <a:spLocks noGrp="1" noChangeArrowheads="1"/>
          </p:cNvSpPr>
          <p:nvPr>
            <p:ph type="body" sz="half" idx="4294967295"/>
          </p:nvPr>
        </p:nvSpPr>
        <p:spPr>
          <a:xfrm>
            <a:off x="928662" y="1937883"/>
            <a:ext cx="7286676" cy="4529445"/>
          </a:xfrm>
        </p:spPr>
        <p:txBody>
          <a:bodyPr wrap="square">
            <a:spAutoFit/>
          </a:bodyPr>
          <a:lstStyle/>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smtClean="0">
                <a:solidFill>
                  <a:srgbClr val="00216E"/>
                </a:solidFill>
                <a:effectLst/>
                <a:latin typeface="Calibri" pitchFamily="34" charset="0"/>
                <a:cs typeface="Calibri" pitchFamily="34" charset="0"/>
              </a:rPr>
              <a:t>Four Eagles confirmed as a virgin gold discovery under shallow cover</a:t>
            </a:r>
          </a:p>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smtClean="0">
                <a:solidFill>
                  <a:srgbClr val="00216E"/>
                </a:solidFill>
                <a:effectLst/>
                <a:latin typeface="Calibri" pitchFamily="34" charset="0"/>
                <a:cs typeface="Calibri" pitchFamily="34" charset="0"/>
              </a:rPr>
              <a:t>Large gold footprint with at least three gold zones</a:t>
            </a:r>
          </a:p>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smtClean="0">
                <a:solidFill>
                  <a:srgbClr val="00216E"/>
                </a:solidFill>
                <a:effectLst/>
                <a:latin typeface="Calibri" pitchFamily="34" charset="0"/>
                <a:cs typeface="Calibri" pitchFamily="34" charset="0"/>
              </a:rPr>
              <a:t>Similarities and differences compared to </a:t>
            </a:r>
            <a:r>
              <a:rPr lang="en-US" sz="2800" b="1" dirty="0" err="1" smtClean="0">
                <a:solidFill>
                  <a:srgbClr val="00216E"/>
                </a:solidFill>
                <a:effectLst/>
                <a:latin typeface="Calibri" pitchFamily="34" charset="0"/>
                <a:cs typeface="Calibri" pitchFamily="34" charset="0"/>
              </a:rPr>
              <a:t>Bendigo</a:t>
            </a:r>
            <a:endParaRPr lang="en-US" sz="2800" b="1" dirty="0" smtClean="0">
              <a:solidFill>
                <a:srgbClr val="00216E"/>
              </a:solidFill>
              <a:effectLst/>
              <a:latin typeface="Calibri" pitchFamily="34" charset="0"/>
              <a:cs typeface="Calibri" pitchFamily="34" charset="0"/>
            </a:endParaRPr>
          </a:p>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smtClean="0">
                <a:solidFill>
                  <a:srgbClr val="00216E"/>
                </a:solidFill>
                <a:effectLst/>
                <a:latin typeface="Calibri" pitchFamily="34" charset="0"/>
                <a:cs typeface="Calibri" pitchFamily="34" charset="0"/>
              </a:rPr>
              <a:t>Project requires major angled drilling </a:t>
            </a:r>
            <a:r>
              <a:rPr lang="en-US" sz="2800" b="1" dirty="0" err="1" smtClean="0">
                <a:solidFill>
                  <a:srgbClr val="00216E"/>
                </a:solidFill>
                <a:effectLst/>
                <a:latin typeface="Calibri" pitchFamily="34" charset="0"/>
                <a:cs typeface="Calibri" pitchFamily="34" charset="0"/>
              </a:rPr>
              <a:t>programme</a:t>
            </a:r>
            <a:r>
              <a:rPr lang="en-US" sz="2800" b="1" dirty="0" smtClean="0">
                <a:solidFill>
                  <a:srgbClr val="00216E"/>
                </a:solidFill>
                <a:effectLst/>
                <a:latin typeface="Calibri" pitchFamily="34" charset="0"/>
                <a:cs typeface="Calibri" pitchFamily="34" charset="0"/>
              </a:rPr>
              <a:t> to test gold continuity</a:t>
            </a:r>
          </a:p>
        </p:txBody>
      </p:sp>
    </p:spTree>
    <p:extLst>
      <p:ext uri="{BB962C8B-B14F-4D97-AF65-F5344CB8AC3E}">
        <p14:creationId xmlns:p14="http://schemas.microsoft.com/office/powerpoint/2010/main" val="3793434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sz="half" idx="4294967295"/>
          </p:nvPr>
        </p:nvSpPr>
        <p:spPr>
          <a:xfrm>
            <a:off x="611188" y="1628775"/>
            <a:ext cx="8208962" cy="2668423"/>
          </a:xfrm>
        </p:spPr>
        <p:txBody>
          <a:bodyPr>
            <a:spAutoFit/>
          </a:bodyPr>
          <a:lstStyle/>
          <a:p>
            <a:pPr>
              <a:lnSpc>
                <a:spcPct val="80000"/>
              </a:lnSpc>
              <a:spcBef>
                <a:spcPts val="1200"/>
              </a:spcBef>
              <a:spcAft>
                <a:spcPts val="1200"/>
              </a:spcAft>
              <a:buFontTx/>
              <a:buNone/>
              <a:defRPr/>
            </a:pPr>
            <a:r>
              <a:rPr lang="en-US" sz="2800" b="1" dirty="0">
                <a:solidFill>
                  <a:srgbClr val="336699"/>
                </a:solidFill>
                <a:effectLst>
                  <a:outerShdw blurRad="38100" dist="38100" dir="2700000" algn="tl">
                    <a:srgbClr val="C0C0C0"/>
                  </a:outerShdw>
                </a:effectLst>
                <a:latin typeface="Calibri" pitchFamily="34" charset="0"/>
              </a:rPr>
              <a:t>Competent Person’s Statement</a:t>
            </a:r>
          </a:p>
          <a:p>
            <a:pPr marL="0" indent="0" algn="just">
              <a:lnSpc>
                <a:spcPts val="1800"/>
              </a:lnSpc>
              <a:spcBef>
                <a:spcPct val="0"/>
              </a:spcBef>
              <a:buFont typeface="Wingdings" pitchFamily="2" charset="2"/>
              <a:buNone/>
              <a:defRPr/>
            </a:pPr>
            <a:r>
              <a:rPr lang="en-AU" sz="1800" dirty="0" smtClean="0">
                <a:solidFill>
                  <a:srgbClr val="002373"/>
                </a:solidFill>
                <a:effectLst/>
                <a:latin typeface="Calibri" pitchFamily="34" charset="0"/>
              </a:rPr>
              <a:t>The information in this report that relates to Exploration Results is based on information compiled by Mr Bruce Kay, who is a Fellow of the Australasian Institute of Mining and Metallurgy and is a non-executive director of Catalyst Metals Limited.  Mr Kay has sufficient experience that is relevant to the style of mineralisation, type of deposit under consideration and to the activity that he is undertaking to qualify as a Competent Person as defined in the 2004 edition of the ‘Australasian Code for Reporting of Exploration, Results, Mineral Resource and Ore Reserves’.  Mr Kay consents to the inclusion in this report of the matters based on his information in the form and context in which it appears.</a:t>
            </a:r>
            <a:endParaRPr lang="en-US" sz="1800" dirty="0" smtClean="0">
              <a:solidFill>
                <a:srgbClr val="002373"/>
              </a:solidFill>
              <a:effectLst/>
              <a:latin typeface="Calibri" pitchFamily="34" charset="0"/>
            </a:endParaRPr>
          </a:p>
        </p:txBody>
      </p:sp>
      <p:sp>
        <p:nvSpPr>
          <p:cNvPr id="4" name="Rectangle 2"/>
          <p:cNvSpPr txBox="1">
            <a:spLocks noChangeArrowheads="1"/>
          </p:cNvSpPr>
          <p:nvPr/>
        </p:nvSpPr>
        <p:spPr bwMode="auto">
          <a:xfrm>
            <a:off x="611188" y="261938"/>
            <a:ext cx="6985000" cy="646331"/>
          </a:xfrm>
          <a:prstGeom prst="rect">
            <a:avLst/>
          </a:prstGeom>
          <a:noFill/>
          <a:ln w="9525">
            <a:noFill/>
            <a:miter lim="800000"/>
            <a:headEnd/>
            <a:tailEnd/>
          </a:ln>
          <a:effectLst/>
        </p:spPr>
        <p:txBody>
          <a:bodyPr lIns="0" tIns="36000">
            <a:spAutoFit/>
          </a:bodyPr>
          <a:lstStyle/>
          <a:p>
            <a:pPr>
              <a:defRPr/>
            </a:pPr>
            <a:r>
              <a:rPr lang="en-US" sz="3600" b="1" kern="0" dirty="0" smtClean="0">
                <a:solidFill>
                  <a:schemeClr val="bg1"/>
                </a:solidFill>
                <a:latin typeface="Kozuka Gothic Pro B" pitchFamily="34" charset="-128"/>
                <a:ea typeface="Kozuka Gothic Pro B" pitchFamily="34" charset="-128"/>
                <a:cs typeface="Calibri" pitchFamily="34" charset="0"/>
              </a:rPr>
              <a:t>Competent Persons Statement</a:t>
            </a:r>
            <a:endParaRPr lang="en-US" sz="3600" b="1" kern="0" dirty="0">
              <a:solidFill>
                <a:schemeClr val="bg1"/>
              </a:solidFill>
              <a:latin typeface="Kozuka Gothic Pro B" pitchFamily="34" charset="-128"/>
              <a:ea typeface="Kozuka Gothic Pro B" pitchFamily="34" charset="-128"/>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4294967295"/>
          </p:nvPr>
        </p:nvSpPr>
        <p:spPr>
          <a:xfrm>
            <a:off x="611188" y="1628775"/>
            <a:ext cx="8353425" cy="477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lnSpc>
                <a:spcPct val="80000"/>
              </a:lnSpc>
              <a:buClr>
                <a:srgbClr val="002373"/>
              </a:buClr>
            </a:pPr>
            <a:r>
              <a:rPr lang="en-US" sz="1300" smtClean="0">
                <a:solidFill>
                  <a:srgbClr val="002373"/>
                </a:solidFill>
                <a:effectLst/>
                <a:latin typeface="Calibri" pitchFamily="34" charset="0"/>
              </a:rPr>
              <a:t>This presentation has been prepared by Catalyst Metals Limited (“Catalyst”). This document contains background information about Catalyst current at the date of this presentation. The presentation is in summary form and does not purport to be all inclusive or complete.  Recipients should conduct their own investigations and perform their own analysis in order to satisfy themselves as to the accuracy and completeness of the information, statements and opinions contained in this presentation.</a:t>
            </a:r>
            <a:endParaRPr lang="en-AU" sz="1300" smtClean="0">
              <a:solidFill>
                <a:srgbClr val="002373"/>
              </a:solidFill>
              <a:effectLst/>
              <a:latin typeface="Calibri" pitchFamily="34" charset="0"/>
            </a:endParaRPr>
          </a:p>
          <a:p>
            <a:pPr marL="266700" indent="-266700">
              <a:lnSpc>
                <a:spcPct val="80000"/>
              </a:lnSpc>
              <a:buClr>
                <a:srgbClr val="002373"/>
              </a:buClr>
            </a:pPr>
            <a:r>
              <a:rPr lang="en-US" sz="1300" smtClean="0">
                <a:solidFill>
                  <a:srgbClr val="002373"/>
                </a:solidFill>
                <a:effectLst/>
                <a:latin typeface="Calibri" pitchFamily="34" charset="0"/>
              </a:rPr>
              <a:t>This presentation is for information purposes only. Neither this presentation nor the information in it constitutes an offer, invitation, solicitation or recommendation in relation to the purchase or sale of shares in any jurisdiction.</a:t>
            </a:r>
            <a:endParaRPr lang="en-AU" sz="1300" smtClean="0">
              <a:solidFill>
                <a:srgbClr val="002373"/>
              </a:solidFill>
              <a:effectLst/>
              <a:latin typeface="Calibri" pitchFamily="34" charset="0"/>
            </a:endParaRPr>
          </a:p>
          <a:p>
            <a:pPr marL="266700" indent="-266700">
              <a:lnSpc>
                <a:spcPct val="80000"/>
              </a:lnSpc>
              <a:buClr>
                <a:srgbClr val="002373"/>
              </a:buClr>
            </a:pPr>
            <a:r>
              <a:rPr lang="en-US" sz="1300" smtClean="0">
                <a:solidFill>
                  <a:srgbClr val="002373"/>
                </a:solidFill>
                <a:effectLst/>
                <a:latin typeface="Calibri" pitchFamily="34" charset="0"/>
              </a:rPr>
              <a:t>This presentation may not be distributed in any jurisdiction except in accordance with the legal requirements applicable in such jurisdictions. Recipients should inform themselves of the restrictions that apply in their own jurisdiction. A failure to do so may result in a violation of securities laws in such a jurisdiction.</a:t>
            </a:r>
            <a:endParaRPr lang="en-AU" sz="1300" smtClean="0">
              <a:solidFill>
                <a:srgbClr val="002373"/>
              </a:solidFill>
              <a:effectLst/>
              <a:latin typeface="Calibri" pitchFamily="34" charset="0"/>
            </a:endParaRPr>
          </a:p>
          <a:p>
            <a:pPr marL="266700" indent="-266700">
              <a:lnSpc>
                <a:spcPct val="80000"/>
              </a:lnSpc>
              <a:buClr>
                <a:srgbClr val="002373"/>
              </a:buClr>
            </a:pPr>
            <a:r>
              <a:rPr lang="en-US" sz="1300" smtClean="0">
                <a:solidFill>
                  <a:srgbClr val="002373"/>
                </a:solidFill>
                <a:effectLst/>
                <a:latin typeface="Calibri" pitchFamily="34" charset="0"/>
              </a:rPr>
              <a:t>This presentation does not constitute investment advice and has been prepared without taking into account the recipient’s investment objectives, financial circumstances or particular needs and the opinions and recommendations in this presentation are not intended to represent recommendations of particular investments to particular persons. Recipients should seek professional advice when deciding if an investment is appropriate. All securities transactions involve risks, which include (among others) the risk of adverse or unanticipated market, financial or political developments.</a:t>
            </a:r>
            <a:endParaRPr lang="en-AU" sz="1300" smtClean="0">
              <a:solidFill>
                <a:srgbClr val="002373"/>
              </a:solidFill>
              <a:effectLst/>
              <a:latin typeface="Calibri" pitchFamily="34" charset="0"/>
            </a:endParaRPr>
          </a:p>
          <a:p>
            <a:pPr marL="266700" indent="-266700">
              <a:lnSpc>
                <a:spcPct val="80000"/>
              </a:lnSpc>
              <a:buClr>
                <a:srgbClr val="002373"/>
              </a:buClr>
            </a:pPr>
            <a:r>
              <a:rPr lang="en-US" sz="1300" smtClean="0">
                <a:solidFill>
                  <a:srgbClr val="002373"/>
                </a:solidFill>
                <a:effectLst/>
                <a:latin typeface="Calibri" pitchFamily="34" charset="0"/>
              </a:rPr>
              <a:t>To the fullest extent permitted by law, Catalyst and its officers, employees, agents and advisers do not make any representation or warranty, express or implied, as to the currency, accuracy, reliability or completeness of any information, statements, opinions, estimates, forecasts or other representations contained in this presentation. No responsibility for any errors or omissions from this presentation arising out of negligence or otherwise is accepted.</a:t>
            </a:r>
          </a:p>
          <a:p>
            <a:pPr marL="266700" indent="-266700">
              <a:lnSpc>
                <a:spcPct val="80000"/>
              </a:lnSpc>
              <a:buClr>
                <a:srgbClr val="002373"/>
              </a:buClr>
            </a:pPr>
            <a:r>
              <a:rPr lang="en-US" sz="1300" smtClean="0">
                <a:solidFill>
                  <a:srgbClr val="002373"/>
                </a:solidFill>
                <a:effectLst/>
                <a:latin typeface="Calibri" pitchFamily="34" charset="0"/>
              </a:rPr>
              <a:t>This presentation may include forward looking statements. Forward looking statements are only predictions and are subject to risks, uncertainties and assumptions which are outside the control of Catalyst. Actual values, results or events may be materially different to those expressed or implied in this presentation. Given these uncertainties, recipients are cautioned not to place reliance on forward looking statements. Any forward looking statements in this presentation speak only at the date of issue of this presentation. Subject to any continuing obligations under any applicable law and the ASX Listing Rules, Catalyst does not undertake any obligation to update or revise any information or any of the forward looking statements in this presentation of any changes in events, conditions or circumstances on which any such forward looking statement is based.</a:t>
            </a:r>
          </a:p>
        </p:txBody>
      </p:sp>
      <p:sp>
        <p:nvSpPr>
          <p:cNvPr id="3" name="Rectangle 2"/>
          <p:cNvSpPr txBox="1">
            <a:spLocks noChangeArrowheads="1"/>
          </p:cNvSpPr>
          <p:nvPr/>
        </p:nvSpPr>
        <p:spPr bwMode="auto">
          <a:xfrm>
            <a:off x="611188" y="261938"/>
            <a:ext cx="7604125" cy="513405"/>
          </a:xfrm>
          <a:prstGeom prst="rect">
            <a:avLst/>
          </a:prstGeom>
          <a:noFill/>
          <a:ln w="9525">
            <a:noFill/>
            <a:miter lim="800000"/>
            <a:headEnd/>
            <a:tailEnd/>
          </a:ln>
          <a:effectLst/>
        </p:spPr>
        <p:txBody>
          <a:bodyPr lIns="0" tIns="36000">
            <a:spAutoFit/>
          </a:bodyPr>
          <a:lstStyle/>
          <a:p>
            <a:pPr>
              <a:defRPr/>
            </a:pPr>
            <a:r>
              <a:rPr lang="en-US" sz="2800" b="1" kern="0" dirty="0">
                <a:solidFill>
                  <a:schemeClr val="bg1"/>
                </a:solidFill>
                <a:latin typeface="Kozuka Gothic Pro B" pitchFamily="34" charset="-128"/>
                <a:ea typeface="Kozuka Gothic Pro B" pitchFamily="34" charset="-128"/>
                <a:cs typeface="Calibri" pitchFamily="34" charset="0"/>
              </a:rPr>
              <a:t>Disclaimer </a:t>
            </a:r>
            <a:r>
              <a:rPr lang="en-US" sz="1800" b="1" kern="0" dirty="0">
                <a:solidFill>
                  <a:schemeClr val="bg1"/>
                </a:solidFill>
                <a:latin typeface="Kozuka Gothic Pro B" pitchFamily="34" charset="-128"/>
                <a:ea typeface="Kozuka Gothic Pro B" pitchFamily="34" charset="-128"/>
                <a:cs typeface="Calibri" pitchFamily="34" charset="0"/>
              </a:rPr>
              <a:t>and</a:t>
            </a:r>
            <a:r>
              <a:rPr lang="en-US" sz="2800" b="1" kern="0" dirty="0">
                <a:solidFill>
                  <a:schemeClr val="bg1"/>
                </a:solidFill>
                <a:latin typeface="Kozuka Gothic Pro B" pitchFamily="34" charset="-128"/>
                <a:ea typeface="Kozuka Gothic Pro B" pitchFamily="34" charset="-128"/>
                <a:cs typeface="Calibri" pitchFamily="34" charset="0"/>
              </a:rPr>
              <a:t> Forward Looking  Statements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545206"/>
            <a:ext cx="3391422" cy="365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Freeform 5"/>
          <p:cNvSpPr>
            <a:spLocks/>
          </p:cNvSpPr>
          <p:nvPr/>
        </p:nvSpPr>
        <p:spPr bwMode="auto">
          <a:xfrm>
            <a:off x="1" y="24714"/>
            <a:ext cx="7596336" cy="6858000"/>
          </a:xfrm>
          <a:custGeom>
            <a:avLst/>
            <a:gdLst>
              <a:gd name="T0" fmla="*/ 6543529 w 6520449"/>
              <a:gd name="T1" fmla="*/ 0 h 6858000"/>
              <a:gd name="T2" fmla="*/ 2641338 w 6520449"/>
              <a:gd name="T3" fmla="*/ 6858000 h 6858000"/>
              <a:gd name="T4" fmla="*/ 4256 w 6520449"/>
              <a:gd name="T5" fmla="*/ 6858000 h 6858000"/>
              <a:gd name="T6" fmla="*/ 4256 w 6520449"/>
              <a:gd name="T7" fmla="*/ 0 h 6858000"/>
              <a:gd name="T8" fmla="*/ 6543529 w 6520449"/>
              <a:gd name="T9" fmla="*/ 0 h 6858000"/>
              <a:gd name="T10" fmla="*/ 0 60000 65536"/>
              <a:gd name="T11" fmla="*/ 0 60000 65536"/>
              <a:gd name="T12" fmla="*/ 0 60000 65536"/>
              <a:gd name="T13" fmla="*/ 0 60000 65536"/>
              <a:gd name="T14" fmla="*/ 0 60000 65536"/>
              <a:gd name="T15" fmla="*/ 0 w 6520449"/>
              <a:gd name="T16" fmla="*/ 0 h 6858000"/>
              <a:gd name="T17" fmla="*/ 6520449 w 6520449"/>
              <a:gd name="T18" fmla="*/ 6858000 h 6858000"/>
            </a:gdLst>
            <a:ahLst/>
            <a:cxnLst>
              <a:cxn ang="T10">
                <a:pos x="T0" y="T1"/>
              </a:cxn>
              <a:cxn ang="T11">
                <a:pos x="T2" y="T3"/>
              </a:cxn>
              <a:cxn ang="T12">
                <a:pos x="T4" y="T5"/>
              </a:cxn>
              <a:cxn ang="T13">
                <a:pos x="T6" y="T7"/>
              </a:cxn>
              <a:cxn ang="T14">
                <a:pos x="T8" y="T9"/>
              </a:cxn>
            </a:cxnLst>
            <a:rect l="T15" t="T16" r="T17" b="T18"/>
            <a:pathLst>
              <a:path w="6520449" h="6858000">
                <a:moveTo>
                  <a:pt x="6520449" y="0"/>
                </a:moveTo>
                <a:lnTo>
                  <a:pt x="2632017" y="6858000"/>
                </a:lnTo>
                <a:lnTo>
                  <a:pt x="4233" y="6858000"/>
                </a:lnTo>
                <a:cubicBezTo>
                  <a:pt x="8466" y="4567767"/>
                  <a:pt x="0" y="2290233"/>
                  <a:pt x="4233" y="0"/>
                </a:cubicBezTo>
                <a:lnTo>
                  <a:pt x="6520449" y="0"/>
                </a:lnTo>
                <a:close/>
              </a:path>
            </a:pathLst>
          </a:custGeom>
          <a:solidFill>
            <a:srgbClr val="00237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AU">
              <a:solidFill>
                <a:srgbClr val="003366"/>
              </a:solidFill>
            </a:endParaRPr>
          </a:p>
        </p:txBody>
      </p:sp>
      <p:sp>
        <p:nvSpPr>
          <p:cNvPr id="2051" name="Rectangle 3"/>
          <p:cNvSpPr>
            <a:spLocks noGrp="1" noChangeArrowheads="1"/>
          </p:cNvSpPr>
          <p:nvPr>
            <p:ph type="subTitle" idx="1"/>
          </p:nvPr>
        </p:nvSpPr>
        <p:spPr>
          <a:xfrm>
            <a:off x="611188" y="857250"/>
            <a:ext cx="5603875" cy="6290953"/>
          </a:xfrm>
          <a:effectLst/>
        </p:spPr>
        <p:txBody>
          <a:bodyPr>
            <a:spAutoFit/>
          </a:bodyPr>
          <a:lstStyle/>
          <a:p>
            <a:pPr algn="l" eaLnBrk="1" hangingPunct="1">
              <a:defRPr/>
            </a:pPr>
            <a:r>
              <a:rPr lang="en-US" sz="3600" b="1" dirty="0" smtClean="0">
                <a:solidFill>
                  <a:schemeClr val="bg1"/>
                </a:solidFill>
                <a:effectLst/>
                <a:latin typeface="Trebuchet MS" pitchFamily="34" charset="0"/>
              </a:rPr>
              <a:t>Four Eagles Gold Project</a:t>
            </a:r>
          </a:p>
          <a:p>
            <a:pPr algn="l" eaLnBrk="1" hangingPunct="1">
              <a:defRPr/>
            </a:pPr>
            <a:r>
              <a:rPr lang="en-US" b="1" dirty="0" smtClean="0">
                <a:solidFill>
                  <a:schemeClr val="bg1"/>
                </a:solidFill>
                <a:effectLst>
                  <a:outerShdw blurRad="38100" dist="50800" dir="2700000" algn="ctr" rotWithShape="0">
                    <a:srgbClr val="4D4D4D"/>
                  </a:outerShdw>
                </a:effectLst>
                <a:latin typeface="Trebuchet MS" pitchFamily="34" charset="0"/>
              </a:rPr>
              <a:t>A Virgin Gold Discovery in Victoria</a:t>
            </a:r>
          </a:p>
          <a:p>
            <a:pPr algn="l" eaLnBrk="1" hangingPunct="1">
              <a:defRPr/>
            </a:pPr>
            <a:endParaRPr lang="en-US" sz="3600" dirty="0" smtClean="0">
              <a:solidFill>
                <a:schemeClr val="bg1"/>
              </a:solidFill>
              <a:effectLst/>
              <a:latin typeface="Trebuchet MS" pitchFamily="34" charset="0"/>
            </a:endParaRPr>
          </a:p>
          <a:p>
            <a:pPr algn="l" eaLnBrk="1" hangingPunct="1">
              <a:defRPr/>
            </a:pPr>
            <a:r>
              <a:rPr lang="en-US" sz="3600" dirty="0" smtClean="0">
                <a:solidFill>
                  <a:schemeClr val="bg1"/>
                </a:solidFill>
                <a:effectLst/>
                <a:latin typeface="Trebuchet MS" pitchFamily="34" charset="0"/>
              </a:rPr>
              <a:t>13 September 2013</a:t>
            </a:r>
          </a:p>
          <a:p>
            <a:pPr algn="l" eaLnBrk="1" hangingPunct="1">
              <a:spcBef>
                <a:spcPts val="1800"/>
              </a:spcBef>
              <a:defRPr/>
            </a:pPr>
            <a:endParaRPr lang="en-US" sz="3600" b="1" dirty="0" smtClean="0">
              <a:solidFill>
                <a:schemeClr val="bg1"/>
              </a:solidFill>
              <a:effectLst/>
              <a:latin typeface="Trebuchet MS" pitchFamily="34" charset="0"/>
            </a:endParaRPr>
          </a:p>
          <a:p>
            <a:pPr algn="l" eaLnBrk="1" hangingPunct="1">
              <a:spcBef>
                <a:spcPts val="1800"/>
              </a:spcBef>
              <a:defRPr/>
            </a:pPr>
            <a:r>
              <a:rPr lang="en-US" sz="3600" b="1" dirty="0" smtClean="0">
                <a:solidFill>
                  <a:schemeClr val="bg1"/>
                </a:solidFill>
                <a:effectLst/>
                <a:latin typeface="Trebuchet MS" pitchFamily="34" charset="0"/>
              </a:rPr>
              <a:t>Bruce Kay</a:t>
            </a:r>
          </a:p>
          <a:p>
            <a:pPr algn="l" eaLnBrk="1" hangingPunct="1">
              <a:defRPr/>
            </a:pPr>
            <a:r>
              <a:rPr lang="en-US" sz="3600" i="1" dirty="0" smtClean="0">
                <a:solidFill>
                  <a:schemeClr val="bg1"/>
                </a:solidFill>
                <a:effectLst/>
                <a:latin typeface="Trebuchet MS" pitchFamily="34" charset="0"/>
              </a:rPr>
              <a:t>Technical </a:t>
            </a:r>
            <a:br>
              <a:rPr lang="en-US" sz="3600" i="1" dirty="0" smtClean="0">
                <a:solidFill>
                  <a:schemeClr val="bg1"/>
                </a:solidFill>
                <a:effectLst/>
                <a:latin typeface="Trebuchet MS" pitchFamily="34" charset="0"/>
              </a:rPr>
            </a:br>
            <a:r>
              <a:rPr lang="en-US" sz="3600" i="1" dirty="0" smtClean="0">
                <a:solidFill>
                  <a:schemeClr val="bg1"/>
                </a:solidFill>
                <a:effectLst/>
                <a:latin typeface="Trebuchet MS" pitchFamily="34" charset="0"/>
              </a:rPr>
              <a:t>Director</a:t>
            </a:r>
          </a:p>
          <a:p>
            <a:pPr algn="l" eaLnBrk="1" hangingPunct="1">
              <a:defRPr/>
            </a:pPr>
            <a:endParaRPr lang="en-US" sz="2400" i="1" dirty="0">
              <a:solidFill>
                <a:schemeClr val="bg1"/>
              </a:solidFill>
              <a:effectLst/>
              <a:latin typeface="Trebuchet MS" pitchFamily="34" charset="0"/>
            </a:endParaRPr>
          </a:p>
        </p:txBody>
      </p:sp>
    </p:spTree>
    <p:extLst>
      <p:ext uri="{BB962C8B-B14F-4D97-AF65-F5344CB8AC3E}">
        <p14:creationId xmlns:p14="http://schemas.microsoft.com/office/powerpoint/2010/main" val="2373236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261938"/>
            <a:ext cx="6985000" cy="646112"/>
          </a:xfrm>
          <a:effectLst/>
        </p:spPr>
        <p:txBody>
          <a:bodyPr lIns="0" tIns="36000" anchor="t">
            <a:spAutoFit/>
          </a:bodyPr>
          <a:lstStyle/>
          <a:p>
            <a:pPr algn="l" eaLnBrk="1" hangingPunct="1">
              <a:defRPr/>
            </a:pPr>
            <a:r>
              <a:rPr lang="en-US" sz="3600" dirty="0" smtClean="0">
                <a:solidFill>
                  <a:schemeClr val="bg1"/>
                </a:solidFill>
                <a:effectLst/>
                <a:latin typeface="Kozuka Gothic Pro B" pitchFamily="34" charset="-128"/>
                <a:ea typeface="Kozuka Gothic Pro B" pitchFamily="34" charset="-128"/>
                <a:cs typeface="Lucida Sans Unicode" pitchFamily="34" charset="0"/>
              </a:rPr>
              <a:t>Presentation Summary</a:t>
            </a:r>
            <a:endParaRPr lang="en-US" sz="3600" dirty="0">
              <a:solidFill>
                <a:schemeClr val="bg1"/>
              </a:solidFill>
              <a:effectLst/>
              <a:latin typeface="Kozuka Gothic Pro B" pitchFamily="34" charset="-128"/>
              <a:ea typeface="Kozuka Gothic Pro B" pitchFamily="34" charset="-128"/>
              <a:cs typeface="Lucida Sans Unicode" pitchFamily="34" charset="0"/>
            </a:endParaRPr>
          </a:p>
        </p:txBody>
      </p:sp>
      <p:sp>
        <p:nvSpPr>
          <p:cNvPr id="150531" name="Rectangle 3"/>
          <p:cNvSpPr>
            <a:spLocks noGrp="1" noChangeArrowheads="1"/>
          </p:cNvSpPr>
          <p:nvPr>
            <p:ph type="body" sz="half" idx="4294967295"/>
          </p:nvPr>
        </p:nvSpPr>
        <p:spPr>
          <a:xfrm>
            <a:off x="928662" y="1937883"/>
            <a:ext cx="7286676" cy="3683060"/>
          </a:xfrm>
        </p:spPr>
        <p:txBody>
          <a:bodyPr wrap="square">
            <a:spAutoFit/>
          </a:bodyPr>
          <a:lstStyle/>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smtClean="0">
                <a:solidFill>
                  <a:srgbClr val="00216E"/>
                </a:solidFill>
                <a:effectLst/>
                <a:latin typeface="Calibri" pitchFamily="34" charset="0"/>
                <a:cs typeface="Calibri" pitchFamily="34" charset="0"/>
              </a:rPr>
              <a:t>Location and History</a:t>
            </a:r>
          </a:p>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smtClean="0">
                <a:solidFill>
                  <a:srgbClr val="00216E"/>
                </a:solidFill>
                <a:effectLst/>
                <a:latin typeface="Calibri" pitchFamily="34" charset="0"/>
                <a:cs typeface="Calibri" pitchFamily="34" charset="0"/>
              </a:rPr>
              <a:t>Geology/</a:t>
            </a:r>
            <a:r>
              <a:rPr lang="en-US" sz="2800" b="1" dirty="0" err="1" smtClean="0">
                <a:solidFill>
                  <a:srgbClr val="00216E"/>
                </a:solidFill>
                <a:effectLst/>
                <a:latin typeface="Calibri" pitchFamily="34" charset="0"/>
                <a:cs typeface="Calibri" pitchFamily="34" charset="0"/>
              </a:rPr>
              <a:t>Mineralisation</a:t>
            </a:r>
            <a:endParaRPr lang="en-US" sz="2800" b="1" dirty="0" smtClean="0">
              <a:solidFill>
                <a:srgbClr val="00216E"/>
              </a:solidFill>
              <a:effectLst/>
              <a:latin typeface="Calibri" pitchFamily="34" charset="0"/>
              <a:cs typeface="Calibri" pitchFamily="34" charset="0"/>
            </a:endParaRPr>
          </a:p>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err="1" smtClean="0">
                <a:solidFill>
                  <a:srgbClr val="00216E"/>
                </a:solidFill>
                <a:effectLst/>
                <a:latin typeface="Calibri" pitchFamily="34" charset="0"/>
                <a:cs typeface="Calibri" pitchFamily="34" charset="0"/>
              </a:rPr>
              <a:t>Bendigo</a:t>
            </a:r>
            <a:r>
              <a:rPr lang="en-US" sz="2800" b="1" dirty="0" smtClean="0">
                <a:solidFill>
                  <a:srgbClr val="00216E"/>
                </a:solidFill>
                <a:effectLst/>
                <a:latin typeface="Calibri" pitchFamily="34" charset="0"/>
                <a:cs typeface="Calibri" pitchFamily="34" charset="0"/>
              </a:rPr>
              <a:t> Comparison</a:t>
            </a:r>
          </a:p>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smtClean="0">
                <a:solidFill>
                  <a:srgbClr val="00216E"/>
                </a:solidFill>
                <a:effectLst/>
                <a:latin typeface="Calibri" pitchFamily="34" charset="0"/>
                <a:cs typeface="Calibri" pitchFamily="34" charset="0"/>
              </a:rPr>
              <a:t>Future </a:t>
            </a:r>
            <a:r>
              <a:rPr lang="en-US" sz="2800" b="1" dirty="0" err="1" smtClean="0">
                <a:solidFill>
                  <a:srgbClr val="00216E"/>
                </a:solidFill>
                <a:effectLst/>
                <a:latin typeface="Calibri" pitchFamily="34" charset="0"/>
                <a:cs typeface="Calibri" pitchFamily="34" charset="0"/>
              </a:rPr>
              <a:t>Programme</a:t>
            </a:r>
            <a:endParaRPr lang="en-US" sz="2800" b="1" dirty="0" smtClean="0">
              <a:solidFill>
                <a:srgbClr val="00216E"/>
              </a:solidFill>
              <a:effectLst/>
              <a:latin typeface="Calibri" pitchFamily="34" charset="0"/>
              <a:cs typeface="Calibri" pitchFamily="34" charset="0"/>
            </a:endParaRPr>
          </a:p>
          <a:p>
            <a:pPr eaLnBrk="1" hangingPunct="1">
              <a:lnSpc>
                <a:spcPts val="3200"/>
              </a:lnSpc>
              <a:spcBef>
                <a:spcPts val="0"/>
              </a:spcBef>
              <a:spcAft>
                <a:spcPts val="3000"/>
              </a:spcAft>
              <a:buClr>
                <a:schemeClr val="tx1"/>
              </a:buClr>
              <a:buSzPct val="70000"/>
              <a:buFont typeface="Wingdings 3" pitchFamily="18" charset="2"/>
              <a:buChar char="p"/>
              <a:defRPr/>
            </a:pPr>
            <a:r>
              <a:rPr lang="en-US" sz="2800" b="1" dirty="0" smtClean="0">
                <a:solidFill>
                  <a:srgbClr val="00216E"/>
                </a:solidFill>
                <a:effectLst/>
                <a:latin typeface="Calibri" pitchFamily="34" charset="0"/>
                <a:cs typeface="Calibri" pitchFamily="34" charset="0"/>
              </a:rPr>
              <a:t>Conclusion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261938"/>
            <a:ext cx="6985000" cy="646112"/>
          </a:xfrm>
          <a:effectLst/>
        </p:spPr>
        <p:txBody>
          <a:bodyPr lIns="0" tIns="36000" anchor="t">
            <a:spAutoFit/>
          </a:bodyPr>
          <a:lstStyle/>
          <a:p>
            <a:pPr algn="l" eaLnBrk="1" hangingPunct="1">
              <a:defRPr/>
            </a:pPr>
            <a:r>
              <a:rPr lang="en-US" sz="3600" dirty="0" err="1" smtClean="0">
                <a:solidFill>
                  <a:schemeClr val="bg1"/>
                </a:solidFill>
                <a:effectLst/>
                <a:latin typeface="Kozuka Gothic Pro B" pitchFamily="34" charset="-128"/>
                <a:ea typeface="Kozuka Gothic Pro B" pitchFamily="34" charset="-128"/>
                <a:cs typeface="Lucida Sans Unicode" pitchFamily="34" charset="0"/>
              </a:rPr>
              <a:t>Bendigo</a:t>
            </a:r>
            <a:r>
              <a:rPr lang="en-US" sz="3600" dirty="0" smtClean="0">
                <a:solidFill>
                  <a:schemeClr val="bg1"/>
                </a:solidFill>
                <a:effectLst/>
                <a:latin typeface="Kozuka Gothic Pro B" pitchFamily="34" charset="-128"/>
                <a:ea typeface="Kozuka Gothic Pro B" pitchFamily="34" charset="-128"/>
                <a:cs typeface="Lucida Sans Unicode" pitchFamily="34" charset="0"/>
              </a:rPr>
              <a:t> / </a:t>
            </a:r>
            <a:r>
              <a:rPr lang="en-US" sz="3600" dirty="0" err="1" smtClean="0">
                <a:solidFill>
                  <a:schemeClr val="bg1"/>
                </a:solidFill>
                <a:effectLst/>
                <a:latin typeface="Kozuka Gothic Pro B" pitchFamily="34" charset="-128"/>
                <a:ea typeface="Kozuka Gothic Pro B" pitchFamily="34" charset="-128"/>
                <a:cs typeface="Lucida Sans Unicode" pitchFamily="34" charset="0"/>
              </a:rPr>
              <a:t>Ballarat</a:t>
            </a:r>
            <a:r>
              <a:rPr lang="en-US" sz="3600" dirty="0" smtClean="0">
                <a:solidFill>
                  <a:schemeClr val="bg1"/>
                </a:solidFill>
                <a:effectLst/>
                <a:latin typeface="Kozuka Gothic Pro B" pitchFamily="34" charset="-128"/>
                <a:ea typeface="Kozuka Gothic Pro B" pitchFamily="34" charset="-128"/>
                <a:cs typeface="Lucida Sans Unicode" pitchFamily="34" charset="0"/>
              </a:rPr>
              <a:t> Gold Zones</a:t>
            </a:r>
            <a:endParaRPr lang="en-US" sz="3600" dirty="0">
              <a:solidFill>
                <a:schemeClr val="bg1"/>
              </a:solidFill>
              <a:effectLst/>
              <a:latin typeface="Kozuka Gothic Pro B" pitchFamily="34" charset="-128"/>
              <a:ea typeface="Kozuka Gothic Pro B" pitchFamily="34" charset="-128"/>
              <a:cs typeface="Lucida Sans Unicode" pitchFamily="34" charset="0"/>
            </a:endParaRPr>
          </a:p>
        </p:txBody>
      </p:sp>
      <p:pic>
        <p:nvPicPr>
          <p:cNvPr id="10243" name="Picture 3" descr="CentralVic-GoldZones.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0759" y="2478159"/>
            <a:ext cx="6326907" cy="430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620713" y="1370013"/>
            <a:ext cx="7747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en-AU" sz="2400" b="1" dirty="0">
                <a:latin typeface="Kozuka Gothic Pr6N H" pitchFamily="34" charset="-128"/>
                <a:ea typeface="Kozuka Gothic Pr6N H" pitchFamily="34" charset="-128"/>
                <a:cs typeface="Calibri" pitchFamily="34" charset="0"/>
              </a:rPr>
              <a:t>DPI predicts 32 million ounces of Gold under Cover</a:t>
            </a:r>
          </a:p>
          <a:p>
            <a:pPr algn="ctr" eaLnBrk="1" hangingPunct="1"/>
            <a:r>
              <a:rPr lang="en-AU" sz="1200" b="1" dirty="0">
                <a:latin typeface="Kozuka Gothic Pr6N H" pitchFamily="34" charset="-128"/>
                <a:ea typeface="Kozuka Gothic Pr6N H" pitchFamily="34" charset="-128"/>
                <a:cs typeface="Calibri" pitchFamily="34" charset="0"/>
              </a:rPr>
              <a:t>(source: Victorian Department of Primary Industries, Gold Undercover Initiative</a:t>
            </a:r>
            <a:r>
              <a:rPr lang="en-AU" sz="1200" b="1" dirty="0" smtClean="0">
                <a:latin typeface="Kozuka Gothic Pr6N H" pitchFamily="34" charset="-128"/>
                <a:ea typeface="Kozuka Gothic Pr6N H" pitchFamily="34" charset="-128"/>
                <a:cs typeface="Calibri" pitchFamily="34" charset="0"/>
              </a:rPr>
              <a:t>)</a:t>
            </a:r>
          </a:p>
          <a:p>
            <a:pPr algn="ctr" eaLnBrk="1" hangingPunct="1">
              <a:spcBef>
                <a:spcPts val="1200"/>
              </a:spcBef>
            </a:pPr>
            <a:r>
              <a:rPr lang="en-AU" sz="2000" b="1" dirty="0" smtClean="0">
                <a:latin typeface="Kozuka Gothic Pr6N H" pitchFamily="34" charset="-128"/>
                <a:ea typeface="Kozuka Gothic Pr6N H" pitchFamily="34" charset="-128"/>
                <a:cs typeface="Calibri" pitchFamily="34" charset="0"/>
              </a:rPr>
              <a:t>Historical </a:t>
            </a:r>
            <a:r>
              <a:rPr lang="en-AU" sz="2000" b="1" dirty="0">
                <a:latin typeface="Kozuka Gothic Pr6N H" pitchFamily="34" charset="-128"/>
                <a:ea typeface="Kozuka Gothic Pr6N H" pitchFamily="34" charset="-128"/>
                <a:cs typeface="Calibri" pitchFamily="34" charset="0"/>
              </a:rPr>
              <a:t>Gold Production Bendigo-Ballarat Region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261938"/>
            <a:ext cx="6985000" cy="646112"/>
          </a:xfrm>
          <a:effectLst/>
        </p:spPr>
        <p:txBody>
          <a:bodyPr lIns="0" tIns="36000" anchor="t">
            <a:spAutoFit/>
          </a:bodyPr>
          <a:lstStyle/>
          <a:p>
            <a:pPr algn="l" eaLnBrk="1" hangingPunct="1">
              <a:defRPr/>
            </a:pPr>
            <a:r>
              <a:rPr lang="en-US" sz="3600" dirty="0" smtClean="0">
                <a:solidFill>
                  <a:schemeClr val="bg1"/>
                </a:solidFill>
                <a:effectLst/>
                <a:latin typeface="Kozuka Gothic Pro B" pitchFamily="34" charset="-128"/>
                <a:ea typeface="Kozuka Gothic Pro B" pitchFamily="34" charset="-128"/>
                <a:cs typeface="Lucida Sans Unicode" pitchFamily="34" charset="0"/>
              </a:rPr>
              <a:t>North </a:t>
            </a:r>
            <a:r>
              <a:rPr lang="en-US" sz="3600" dirty="0" err="1" smtClean="0">
                <a:solidFill>
                  <a:schemeClr val="bg1"/>
                </a:solidFill>
                <a:effectLst/>
                <a:latin typeface="Kozuka Gothic Pro B" pitchFamily="34" charset="-128"/>
                <a:ea typeface="Kozuka Gothic Pro B" pitchFamily="34" charset="-128"/>
                <a:cs typeface="Lucida Sans Unicode" pitchFamily="34" charset="0"/>
              </a:rPr>
              <a:t>Bendigo</a:t>
            </a:r>
            <a:r>
              <a:rPr lang="en-US" sz="3600" dirty="0" smtClean="0">
                <a:solidFill>
                  <a:schemeClr val="bg1"/>
                </a:solidFill>
                <a:effectLst/>
                <a:latin typeface="Kozuka Gothic Pro B" pitchFamily="34" charset="-128"/>
                <a:ea typeface="Kozuka Gothic Pro B" pitchFamily="34" charset="-128"/>
                <a:cs typeface="Lucida Sans Unicode" pitchFamily="34" charset="0"/>
              </a:rPr>
              <a:t> Gold Belt</a:t>
            </a:r>
            <a:endParaRPr lang="en-US" sz="3600" dirty="0">
              <a:solidFill>
                <a:schemeClr val="bg1"/>
              </a:solidFill>
              <a:effectLst/>
              <a:latin typeface="Kozuka Gothic Pro B" pitchFamily="34" charset="-128"/>
              <a:ea typeface="Kozuka Gothic Pro B" pitchFamily="34" charset="-128"/>
              <a:cs typeface="Lucida Sans Unicode" pitchFamily="34" charset="0"/>
            </a:endParaRPr>
          </a:p>
        </p:txBody>
      </p:sp>
      <p:sp>
        <p:nvSpPr>
          <p:cNvPr id="5" name="Rectangle 3"/>
          <p:cNvSpPr txBox="1">
            <a:spLocks noChangeArrowheads="1"/>
          </p:cNvSpPr>
          <p:nvPr/>
        </p:nvSpPr>
        <p:spPr bwMode="auto">
          <a:xfrm>
            <a:off x="5286375" y="1628775"/>
            <a:ext cx="3390900" cy="4375557"/>
          </a:xfrm>
          <a:prstGeom prst="rect">
            <a:avLst/>
          </a:prstGeom>
          <a:noFill/>
          <a:ln w="9525">
            <a:noFill/>
            <a:miter lim="800000"/>
            <a:headEnd/>
            <a:tailEnd/>
          </a:ln>
          <a:effectLst/>
        </p:spPr>
        <p:txBody>
          <a:bodyPr>
            <a:spAutoFit/>
          </a:bodyPr>
          <a:lstStyle/>
          <a:p>
            <a:pPr marL="342900" indent="-342900">
              <a:lnSpc>
                <a:spcPts val="2600"/>
              </a:lnSpc>
              <a:spcAft>
                <a:spcPts val="1200"/>
              </a:spcAft>
              <a:buClr>
                <a:srgbClr val="003366"/>
              </a:buClr>
              <a:buSzPct val="70000"/>
              <a:buFont typeface="Wingdings 3" pitchFamily="18" charset="2"/>
              <a:buChar char="p"/>
              <a:defRPr/>
            </a:pPr>
            <a:r>
              <a:rPr lang="en-US" sz="2400" b="1" kern="0" dirty="0">
                <a:solidFill>
                  <a:srgbClr val="002373"/>
                </a:solidFill>
                <a:latin typeface="Calibri" pitchFamily="34" charset="0"/>
              </a:rPr>
              <a:t>Major gold belt emerging north of </a:t>
            </a:r>
            <a:r>
              <a:rPr lang="en-US" sz="2400" b="1" kern="0" dirty="0" err="1">
                <a:solidFill>
                  <a:srgbClr val="002373"/>
                </a:solidFill>
                <a:latin typeface="Calibri" pitchFamily="34" charset="0"/>
              </a:rPr>
              <a:t>Bendigo</a:t>
            </a:r>
            <a:endParaRPr lang="en-US" sz="2400" b="1" kern="0" dirty="0">
              <a:solidFill>
                <a:srgbClr val="002373"/>
              </a:solidFill>
              <a:latin typeface="Calibri" pitchFamily="34" charset="0"/>
            </a:endParaRPr>
          </a:p>
          <a:p>
            <a:pPr marL="342900" indent="-342900">
              <a:lnSpc>
                <a:spcPts val="2600"/>
              </a:lnSpc>
              <a:spcAft>
                <a:spcPts val="1200"/>
              </a:spcAft>
              <a:buClr>
                <a:srgbClr val="003366"/>
              </a:buClr>
              <a:buSzPct val="70000"/>
              <a:buFont typeface="Wingdings 3" pitchFamily="18" charset="2"/>
              <a:buChar char="p"/>
              <a:defRPr/>
            </a:pPr>
            <a:r>
              <a:rPr lang="en-US" sz="2400" b="1" kern="0" dirty="0">
                <a:solidFill>
                  <a:srgbClr val="002373"/>
                </a:solidFill>
                <a:latin typeface="Calibri" pitchFamily="34" charset="0"/>
              </a:rPr>
              <a:t>Totally concealed by Murray Basin sediments</a:t>
            </a:r>
          </a:p>
          <a:p>
            <a:pPr marL="342900" indent="-342900">
              <a:lnSpc>
                <a:spcPts val="2600"/>
              </a:lnSpc>
              <a:spcAft>
                <a:spcPts val="1200"/>
              </a:spcAft>
              <a:buClr>
                <a:srgbClr val="003366"/>
              </a:buClr>
              <a:buSzPct val="70000"/>
              <a:buFont typeface="Wingdings 3" pitchFamily="18" charset="2"/>
              <a:buChar char="p"/>
              <a:defRPr/>
            </a:pPr>
            <a:r>
              <a:rPr lang="en-US" sz="2400" b="1" kern="0" dirty="0">
                <a:solidFill>
                  <a:srgbClr val="002373"/>
                </a:solidFill>
                <a:latin typeface="Calibri" pitchFamily="34" charset="0"/>
              </a:rPr>
              <a:t>Whitelaw Fault controls gold</a:t>
            </a:r>
          </a:p>
          <a:p>
            <a:pPr marL="342900" indent="-342900">
              <a:lnSpc>
                <a:spcPts val="2600"/>
              </a:lnSpc>
              <a:spcAft>
                <a:spcPts val="1200"/>
              </a:spcAft>
              <a:buClr>
                <a:srgbClr val="003366"/>
              </a:buClr>
              <a:buSzPct val="70000"/>
              <a:buFont typeface="Wingdings 3" pitchFamily="18" charset="2"/>
              <a:buChar char="p"/>
              <a:defRPr/>
            </a:pPr>
            <a:r>
              <a:rPr lang="en-US" sz="2400" b="1" kern="0" dirty="0">
                <a:solidFill>
                  <a:srgbClr val="002373"/>
                </a:solidFill>
                <a:latin typeface="Calibri" pitchFamily="34" charset="0"/>
              </a:rPr>
              <a:t>Catalyst has 25km of strike </a:t>
            </a:r>
            <a:r>
              <a:rPr lang="en-US" sz="2400" b="1" kern="0" dirty="0" smtClean="0">
                <a:solidFill>
                  <a:srgbClr val="002373"/>
                </a:solidFill>
                <a:latin typeface="Calibri" pitchFamily="34" charset="0"/>
              </a:rPr>
              <a:t>length</a:t>
            </a:r>
          </a:p>
          <a:p>
            <a:pPr marL="342900" indent="-342900">
              <a:lnSpc>
                <a:spcPts val="2600"/>
              </a:lnSpc>
              <a:spcAft>
                <a:spcPts val="1200"/>
              </a:spcAft>
              <a:buClr>
                <a:srgbClr val="003366"/>
              </a:buClr>
              <a:buSzPct val="70000"/>
              <a:buFont typeface="Wingdings 3" pitchFamily="18" charset="2"/>
              <a:buChar char="p"/>
              <a:defRPr/>
            </a:pPr>
            <a:endParaRPr lang="en-US" sz="2400" b="1" kern="0" dirty="0">
              <a:solidFill>
                <a:srgbClr val="002373"/>
              </a:solidFill>
              <a:latin typeface="Calibri" pitchFamily="34" charset="0"/>
            </a:endParaRPr>
          </a:p>
        </p:txBody>
      </p:sp>
      <p:pic>
        <p:nvPicPr>
          <p:cNvPr id="6" name="Picture 5" descr="4EaglesProjectArea-Sept2013.wmf"/>
          <p:cNvPicPr>
            <a:picLocks noChangeAspect="1"/>
          </p:cNvPicPr>
          <p:nvPr/>
        </p:nvPicPr>
        <p:blipFill>
          <a:blip r:embed="rId2"/>
          <a:stretch>
            <a:fillRect/>
          </a:stretch>
        </p:blipFill>
        <p:spPr>
          <a:xfrm>
            <a:off x="611188" y="1628774"/>
            <a:ext cx="4162125" cy="4917739"/>
          </a:xfrm>
          <a:prstGeom prst="rect">
            <a:avLst/>
          </a:prstGeom>
        </p:spPr>
      </p:pic>
    </p:spTree>
    <p:extLst>
      <p:ext uri="{BB962C8B-B14F-4D97-AF65-F5344CB8AC3E}">
        <p14:creationId xmlns:p14="http://schemas.microsoft.com/office/powerpoint/2010/main" val="668615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11188" y="332656"/>
            <a:ext cx="7345188" cy="574961"/>
          </a:xfrm>
          <a:effectLst/>
        </p:spPr>
        <p:txBody>
          <a:bodyPr wrap="square" lIns="0" tIns="36000" anchor="t">
            <a:spAutoFit/>
          </a:bodyPr>
          <a:lstStyle/>
          <a:p>
            <a:pPr algn="l" eaLnBrk="1" hangingPunct="1">
              <a:defRPr/>
            </a:pPr>
            <a:r>
              <a:rPr lang="en-US" sz="3200" dirty="0" smtClean="0">
                <a:solidFill>
                  <a:schemeClr val="bg1"/>
                </a:solidFill>
                <a:effectLst/>
                <a:latin typeface="Kozuka Gothic Pro B" pitchFamily="34" charset="-128"/>
                <a:ea typeface="Kozuka Gothic Pro B" pitchFamily="34" charset="-128"/>
                <a:cs typeface="Lucida Sans Unicode" pitchFamily="34" charset="0"/>
              </a:rPr>
              <a:t>Discovery History</a:t>
            </a:r>
            <a:endParaRPr lang="en-US" sz="3200" dirty="0">
              <a:solidFill>
                <a:schemeClr val="bg1"/>
              </a:solidFill>
              <a:effectLst/>
              <a:latin typeface="Kozuka Gothic Pro B" pitchFamily="34" charset="-128"/>
              <a:ea typeface="Kozuka Gothic Pro B" pitchFamily="34" charset="-128"/>
              <a:cs typeface="Lucida Sans Unicode" pitchFamily="34" charset="0"/>
            </a:endParaRPr>
          </a:p>
        </p:txBody>
      </p:sp>
      <p:sp>
        <p:nvSpPr>
          <p:cNvPr id="150531" name="Rectangle 3"/>
          <p:cNvSpPr>
            <a:spLocks noGrp="1" noChangeArrowheads="1"/>
          </p:cNvSpPr>
          <p:nvPr>
            <p:ph type="body" sz="half" idx="4294967295"/>
          </p:nvPr>
        </p:nvSpPr>
        <p:spPr>
          <a:xfrm>
            <a:off x="611188" y="1628775"/>
            <a:ext cx="7416800" cy="4893647"/>
          </a:xfrm>
        </p:spPr>
        <p:txBody>
          <a:bodyPr>
            <a:spAutoFit/>
          </a:bodyPr>
          <a:lstStyle/>
          <a:p>
            <a:pPr marL="0" indent="0" eaLnBrk="1" hangingPunct="1">
              <a:spcBef>
                <a:spcPct val="0"/>
              </a:spcBef>
              <a:spcAft>
                <a:spcPts val="1800"/>
              </a:spcAft>
              <a:buClr>
                <a:schemeClr val="tx1"/>
              </a:buClr>
              <a:buSzPct val="70000"/>
              <a:buNone/>
              <a:defRPr/>
            </a:pPr>
            <a:r>
              <a:rPr lang="en-US" sz="2800" b="1" dirty="0" smtClean="0">
                <a:solidFill>
                  <a:srgbClr val="002373"/>
                </a:solidFill>
                <a:effectLst/>
                <a:latin typeface="Calibri" pitchFamily="34" charset="0"/>
                <a:cs typeface="Calibri" pitchFamily="34" charset="0"/>
              </a:rPr>
              <a:t>03-08	    Providence exploration drilling with	    little success (too far E and W)</a:t>
            </a:r>
          </a:p>
          <a:p>
            <a:pPr marL="0" indent="0" eaLnBrk="1" hangingPunct="1">
              <a:spcBef>
                <a:spcPct val="0"/>
              </a:spcBef>
              <a:spcAft>
                <a:spcPts val="1800"/>
              </a:spcAft>
              <a:buClr>
                <a:schemeClr val="tx1"/>
              </a:buClr>
              <a:buSzPct val="70000"/>
              <a:buNone/>
              <a:defRPr/>
            </a:pPr>
            <a:r>
              <a:rPr lang="en-US" sz="2800" b="1" dirty="0" smtClean="0">
                <a:solidFill>
                  <a:srgbClr val="002373"/>
                </a:solidFill>
                <a:effectLst/>
                <a:latin typeface="Calibri" pitchFamily="34" charset="0"/>
                <a:cs typeface="Calibri" pitchFamily="34" charset="0"/>
              </a:rPr>
              <a:t>2008	    Victorian </a:t>
            </a:r>
            <a:r>
              <a:rPr lang="en-US" sz="2800" b="1" dirty="0" err="1" smtClean="0">
                <a:solidFill>
                  <a:srgbClr val="002373"/>
                </a:solidFill>
                <a:effectLst/>
                <a:latin typeface="Calibri" pitchFamily="34" charset="0"/>
                <a:cs typeface="Calibri" pitchFamily="34" charset="0"/>
              </a:rPr>
              <a:t>Govt</a:t>
            </a:r>
            <a:r>
              <a:rPr lang="en-US" sz="2800" b="1" dirty="0" smtClean="0">
                <a:solidFill>
                  <a:srgbClr val="002373"/>
                </a:solidFill>
                <a:effectLst/>
                <a:latin typeface="Calibri" pitchFamily="34" charset="0"/>
                <a:cs typeface="Calibri" pitchFamily="34" charset="0"/>
              </a:rPr>
              <a:t> releases gravity survey: 	    shows regional Whitelaw Fault</a:t>
            </a:r>
          </a:p>
          <a:p>
            <a:pPr marL="0" indent="0" eaLnBrk="1" hangingPunct="1">
              <a:spcBef>
                <a:spcPct val="0"/>
              </a:spcBef>
              <a:spcAft>
                <a:spcPts val="1800"/>
              </a:spcAft>
              <a:buClr>
                <a:schemeClr val="tx1"/>
              </a:buClr>
              <a:buSzPct val="70000"/>
              <a:buNone/>
              <a:defRPr/>
            </a:pPr>
            <a:r>
              <a:rPr lang="en-US" sz="2800" b="1" dirty="0" smtClean="0">
                <a:solidFill>
                  <a:srgbClr val="002373"/>
                </a:solidFill>
                <a:effectLst/>
                <a:latin typeface="Calibri" pitchFamily="34" charset="0"/>
                <a:cs typeface="Calibri" pitchFamily="34" charset="0"/>
              </a:rPr>
              <a:t>09-10	     Providence targets areas just west of 	  </a:t>
            </a:r>
            <a:r>
              <a:rPr lang="en-US" sz="2800" b="1" dirty="0">
                <a:solidFill>
                  <a:srgbClr val="002373"/>
                </a:solidFill>
                <a:effectLst/>
                <a:latin typeface="Calibri" pitchFamily="34" charset="0"/>
                <a:cs typeface="Calibri" pitchFamily="34" charset="0"/>
              </a:rPr>
              <a:t> </a:t>
            </a:r>
            <a:r>
              <a:rPr lang="en-US" sz="2800" b="1" dirty="0" smtClean="0">
                <a:solidFill>
                  <a:srgbClr val="002373"/>
                </a:solidFill>
                <a:effectLst/>
                <a:latin typeface="Calibri" pitchFamily="34" charset="0"/>
                <a:cs typeface="Calibri" pitchFamily="34" charset="0"/>
              </a:rPr>
              <a:t>  Whitelaw Fault: Low grade gold</a:t>
            </a:r>
          </a:p>
          <a:p>
            <a:pPr marL="0" indent="0" eaLnBrk="1" hangingPunct="1">
              <a:spcBef>
                <a:spcPct val="0"/>
              </a:spcBef>
              <a:spcAft>
                <a:spcPts val="1800"/>
              </a:spcAft>
              <a:buClr>
                <a:schemeClr val="tx1"/>
              </a:buClr>
              <a:buSzPct val="70000"/>
              <a:buNone/>
              <a:defRPr/>
            </a:pPr>
            <a:r>
              <a:rPr lang="en-US" sz="2800" b="1" dirty="0" smtClean="0">
                <a:solidFill>
                  <a:srgbClr val="002373"/>
                </a:solidFill>
                <a:effectLst/>
                <a:latin typeface="Calibri" pitchFamily="34" charset="0"/>
                <a:cs typeface="Calibri" pitchFamily="34" charset="0"/>
              </a:rPr>
              <a:t>2010	     Discovery Hole: 6metres @82.7g/t Au</a:t>
            </a:r>
          </a:p>
          <a:p>
            <a:pPr marL="0" indent="0" eaLnBrk="1" hangingPunct="1">
              <a:spcBef>
                <a:spcPct val="0"/>
              </a:spcBef>
              <a:spcAft>
                <a:spcPts val="1800"/>
              </a:spcAft>
              <a:buClr>
                <a:schemeClr val="tx1"/>
              </a:buClr>
              <a:buSzPct val="70000"/>
              <a:buNone/>
              <a:defRPr/>
            </a:pPr>
            <a:r>
              <a:rPr lang="en-US" sz="2800" b="1" dirty="0" smtClean="0">
                <a:solidFill>
                  <a:srgbClr val="002373"/>
                </a:solidFill>
                <a:effectLst/>
                <a:latin typeface="Calibri" pitchFamily="34" charset="0"/>
                <a:cs typeface="Calibri" pitchFamily="34" charset="0"/>
              </a:rPr>
              <a:t>11-13	     Catalyst JV increases size of gold system 	     to 6km ×2.5km with more gold zones</a:t>
            </a:r>
            <a:endParaRPr lang="en-US" sz="2800" b="1" i="1" dirty="0" smtClean="0">
              <a:solidFill>
                <a:srgbClr val="336699"/>
              </a:solidFill>
              <a:effectLst/>
              <a:latin typeface="Calibri" pitchFamily="34" charset="0"/>
            </a:endParaRPr>
          </a:p>
        </p:txBody>
      </p:sp>
    </p:spTree>
    <p:extLst>
      <p:ext uri="{BB962C8B-B14F-4D97-AF65-F5344CB8AC3E}">
        <p14:creationId xmlns:p14="http://schemas.microsoft.com/office/powerpoint/2010/main" val="952769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body" sz="half" idx="4294967295"/>
          </p:nvPr>
        </p:nvSpPr>
        <p:spPr>
          <a:xfrm>
            <a:off x="7405688" y="1557338"/>
            <a:ext cx="1738312" cy="4602162"/>
          </a:xfrm>
        </p:spPr>
        <p:txBody>
          <a:bodyPr/>
          <a:lstStyle/>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1400"/>
          </a:p>
          <a:p>
            <a:pPr eaLnBrk="1" hangingPunct="1">
              <a:lnSpc>
                <a:spcPct val="80000"/>
              </a:lnSpc>
              <a:buClr>
                <a:schemeClr val="tx1"/>
              </a:buClr>
              <a:buSzPct val="115000"/>
              <a:buFontTx/>
              <a:buNone/>
              <a:defRPr/>
            </a:pPr>
            <a:endParaRPr lang="en-US" sz="1200">
              <a:solidFill>
                <a:srgbClr val="FF0000"/>
              </a:solidFill>
            </a:endParaRPr>
          </a:p>
          <a:p>
            <a:pPr eaLnBrk="1" hangingPunct="1">
              <a:lnSpc>
                <a:spcPct val="80000"/>
              </a:lnSpc>
              <a:buClr>
                <a:schemeClr val="tx1"/>
              </a:buClr>
              <a:buSzPct val="115000"/>
              <a:buFontTx/>
              <a:buChar char="•"/>
              <a:defRPr/>
            </a:pPr>
            <a:endParaRPr lang="en-US" sz="1400"/>
          </a:p>
          <a:p>
            <a:pPr eaLnBrk="1" hangingPunct="1">
              <a:lnSpc>
                <a:spcPct val="80000"/>
              </a:lnSpc>
              <a:buClr>
                <a:schemeClr val="tx1"/>
              </a:buClr>
              <a:buSzPct val="115000"/>
              <a:buFontTx/>
              <a:buNone/>
              <a:defRPr/>
            </a:pPr>
            <a:endParaRPr lang="en-US" sz="1400"/>
          </a:p>
        </p:txBody>
      </p:sp>
      <p:sp>
        <p:nvSpPr>
          <p:cNvPr id="6" name="Rectangle 2"/>
          <p:cNvSpPr txBox="1">
            <a:spLocks noChangeArrowheads="1"/>
          </p:cNvSpPr>
          <p:nvPr/>
        </p:nvSpPr>
        <p:spPr bwMode="auto">
          <a:xfrm>
            <a:off x="611188" y="261938"/>
            <a:ext cx="7604150" cy="621127"/>
          </a:xfrm>
          <a:prstGeom prst="rect">
            <a:avLst/>
          </a:prstGeom>
          <a:noFill/>
          <a:ln w="9525">
            <a:noFill/>
            <a:miter lim="800000"/>
            <a:headEnd/>
            <a:tailEnd/>
          </a:ln>
          <a:effectLst/>
        </p:spPr>
        <p:txBody>
          <a:bodyPr wrap="square" lIns="0" tIns="36000">
            <a:spAutoFit/>
          </a:bodyPr>
          <a:lstStyle/>
          <a:p>
            <a:pPr>
              <a:defRPr/>
            </a:pPr>
            <a:r>
              <a:rPr lang="en-US" sz="3500" b="1" kern="0" dirty="0" smtClean="0">
                <a:solidFill>
                  <a:srgbClr val="FFFFFF"/>
                </a:solidFill>
                <a:latin typeface="Kozuka Gothic Pro B" pitchFamily="34" charset="-128"/>
                <a:ea typeface="Kozuka Gothic Pro B" pitchFamily="34" charset="-128"/>
                <a:cs typeface="Lucida Sans Unicode" pitchFamily="34" charset="0"/>
              </a:rPr>
              <a:t>Targets – Gravity Interpretation</a:t>
            </a:r>
            <a:endParaRPr lang="en-US" sz="3500" b="1" kern="0" dirty="0">
              <a:solidFill>
                <a:srgbClr val="FFFFFF"/>
              </a:solidFill>
              <a:latin typeface="Kozuka Gothic Pro B" pitchFamily="34" charset="-128"/>
              <a:ea typeface="Kozuka Gothic Pro B" pitchFamily="34" charset="-128"/>
              <a:cs typeface="Lucida Sans Unicode" pitchFamily="34" charset="0"/>
            </a:endParaRPr>
          </a:p>
        </p:txBody>
      </p:sp>
      <p:sp>
        <p:nvSpPr>
          <p:cNvPr id="5" name="Rectangle 3"/>
          <p:cNvSpPr txBox="1">
            <a:spLocks noChangeArrowheads="1"/>
          </p:cNvSpPr>
          <p:nvPr/>
        </p:nvSpPr>
        <p:spPr bwMode="auto">
          <a:xfrm>
            <a:off x="4357686" y="1857364"/>
            <a:ext cx="4357718" cy="3554819"/>
          </a:xfrm>
          <a:prstGeom prst="rect">
            <a:avLst/>
          </a:prstGeom>
          <a:noFill/>
          <a:ln w="9525">
            <a:noFill/>
            <a:miter lim="800000"/>
            <a:headEnd/>
            <a:tailEnd/>
          </a:ln>
          <a:effectLst/>
        </p:spPr>
        <p:txBody>
          <a:bodyPr wrap="square">
            <a:spAutoFit/>
          </a:bodyPr>
          <a:lstStyle/>
          <a:p>
            <a:pPr marL="266700" indent="-266700">
              <a:lnSpc>
                <a:spcPts val="2600"/>
              </a:lnSpc>
              <a:spcAft>
                <a:spcPts val="900"/>
              </a:spcAft>
              <a:buClr>
                <a:srgbClr val="003366"/>
              </a:buClr>
              <a:buSzPct val="70000"/>
              <a:buFont typeface="Wingdings 3" pitchFamily="18" charset="2"/>
              <a:buChar char="p"/>
              <a:defRPr/>
            </a:pPr>
            <a:r>
              <a:rPr lang="en-US" sz="2400" b="1" kern="0" dirty="0" smtClean="0">
                <a:solidFill>
                  <a:srgbClr val="002373"/>
                </a:solidFill>
                <a:latin typeface="Calibri" pitchFamily="34" charset="0"/>
              </a:rPr>
              <a:t>Geological survey of Victoria close spaced </a:t>
            </a:r>
            <a:r>
              <a:rPr lang="en-US" sz="2400" b="1" kern="0" dirty="0" err="1" smtClean="0">
                <a:solidFill>
                  <a:srgbClr val="002373"/>
                </a:solidFill>
                <a:latin typeface="Calibri" pitchFamily="34" charset="0"/>
              </a:rPr>
              <a:t>Bendigo-Mitiamo</a:t>
            </a:r>
            <a:r>
              <a:rPr lang="en-US" sz="2400" b="1" kern="0" dirty="0" smtClean="0">
                <a:solidFill>
                  <a:srgbClr val="002373"/>
                </a:solidFill>
                <a:latin typeface="Calibri" pitchFamily="34" charset="0"/>
              </a:rPr>
              <a:t> gravity data</a:t>
            </a:r>
            <a:endParaRPr lang="en-US" sz="2400" b="1" kern="0" dirty="0">
              <a:solidFill>
                <a:srgbClr val="002373"/>
              </a:solidFill>
              <a:latin typeface="Calibri" pitchFamily="34" charset="0"/>
            </a:endParaRPr>
          </a:p>
          <a:p>
            <a:pPr marL="266700" indent="-266700">
              <a:lnSpc>
                <a:spcPts val="2600"/>
              </a:lnSpc>
              <a:spcAft>
                <a:spcPts val="900"/>
              </a:spcAft>
              <a:buClr>
                <a:srgbClr val="003366"/>
              </a:buClr>
              <a:buSzPct val="70000"/>
              <a:buFont typeface="Wingdings 3" pitchFamily="18" charset="2"/>
              <a:buChar char="p"/>
              <a:defRPr/>
            </a:pPr>
            <a:r>
              <a:rPr lang="en-US" sz="2400" b="1" kern="0" dirty="0" smtClean="0">
                <a:solidFill>
                  <a:srgbClr val="002373"/>
                </a:solidFill>
                <a:latin typeface="Calibri" pitchFamily="34" charset="0"/>
              </a:rPr>
              <a:t>Major faults interpreted</a:t>
            </a:r>
          </a:p>
          <a:p>
            <a:pPr marL="266700" indent="-266700">
              <a:lnSpc>
                <a:spcPts val="2600"/>
              </a:lnSpc>
              <a:spcAft>
                <a:spcPts val="900"/>
              </a:spcAft>
              <a:buClr>
                <a:srgbClr val="003366"/>
              </a:buClr>
              <a:buSzPct val="70000"/>
              <a:buFont typeface="Wingdings 3" pitchFamily="18" charset="2"/>
              <a:buChar char="p"/>
              <a:defRPr/>
            </a:pPr>
            <a:r>
              <a:rPr lang="en-US" sz="2400" b="1" kern="0" dirty="0" err="1" smtClean="0">
                <a:solidFill>
                  <a:srgbClr val="002373"/>
                </a:solidFill>
                <a:latin typeface="Calibri" pitchFamily="34" charset="0"/>
              </a:rPr>
              <a:t>Tandarra</a:t>
            </a:r>
            <a:r>
              <a:rPr lang="en-US" sz="2400" b="1" kern="0" dirty="0" smtClean="0">
                <a:solidFill>
                  <a:srgbClr val="002373"/>
                </a:solidFill>
                <a:latin typeface="Calibri" pitchFamily="34" charset="0"/>
              </a:rPr>
              <a:t> </a:t>
            </a:r>
            <a:r>
              <a:rPr lang="en-US" sz="2400" b="1" kern="0" dirty="0" err="1" smtClean="0">
                <a:solidFill>
                  <a:srgbClr val="002373"/>
                </a:solidFill>
                <a:latin typeface="Calibri" pitchFamily="34" charset="0"/>
              </a:rPr>
              <a:t>mineralisation</a:t>
            </a:r>
            <a:r>
              <a:rPr lang="en-US" sz="2400" b="1" kern="0" dirty="0" smtClean="0">
                <a:solidFill>
                  <a:srgbClr val="002373"/>
                </a:solidFill>
                <a:latin typeface="Calibri" pitchFamily="34" charset="0"/>
              </a:rPr>
              <a:t> parallel to Whitelaw Fault</a:t>
            </a:r>
          </a:p>
          <a:p>
            <a:pPr marL="266700" indent="-266700">
              <a:lnSpc>
                <a:spcPts val="2600"/>
              </a:lnSpc>
              <a:spcAft>
                <a:spcPts val="900"/>
              </a:spcAft>
              <a:buClr>
                <a:srgbClr val="003366"/>
              </a:buClr>
              <a:buSzPct val="70000"/>
              <a:buFont typeface="Wingdings 3" pitchFamily="18" charset="2"/>
              <a:buChar char="p"/>
              <a:defRPr/>
            </a:pPr>
            <a:r>
              <a:rPr lang="en-US" sz="2400" b="1" kern="0" dirty="0" err="1" smtClean="0">
                <a:solidFill>
                  <a:srgbClr val="002373"/>
                </a:solidFill>
                <a:latin typeface="Calibri" pitchFamily="34" charset="0"/>
              </a:rPr>
              <a:t>Tandarra</a:t>
            </a:r>
            <a:r>
              <a:rPr lang="en-US" sz="2400" b="1" kern="0" dirty="0" smtClean="0">
                <a:solidFill>
                  <a:srgbClr val="002373"/>
                </a:solidFill>
                <a:latin typeface="Calibri" pitchFamily="34" charset="0"/>
              </a:rPr>
              <a:t> on interpreted fault</a:t>
            </a:r>
          </a:p>
          <a:p>
            <a:pPr marL="266700" indent="-266700">
              <a:lnSpc>
                <a:spcPts val="2600"/>
              </a:lnSpc>
              <a:spcAft>
                <a:spcPts val="600"/>
              </a:spcAft>
              <a:buClr>
                <a:srgbClr val="003366"/>
              </a:buClr>
              <a:buSzPct val="70000"/>
              <a:buFont typeface="Wingdings 3" pitchFamily="18" charset="2"/>
              <a:buChar char="p"/>
              <a:defRPr/>
            </a:pPr>
            <a:r>
              <a:rPr lang="en-US" sz="2400" b="1" kern="0" dirty="0" smtClean="0">
                <a:solidFill>
                  <a:srgbClr val="002373"/>
                </a:solidFill>
                <a:latin typeface="Calibri" pitchFamily="34" charset="0"/>
              </a:rPr>
              <a:t>Gravity highs used to select 2009 drilling targets</a:t>
            </a:r>
            <a:endParaRPr lang="en-US" sz="2400" b="1" kern="0" dirty="0">
              <a:solidFill>
                <a:srgbClr val="002373"/>
              </a:solidFill>
              <a:latin typeface="Calibri" pitchFamily="34" charset="0"/>
            </a:endParaRPr>
          </a:p>
        </p:txBody>
      </p:sp>
      <p:pic>
        <p:nvPicPr>
          <p:cNvPr id="8" name="Picture 6"/>
          <p:cNvPicPr>
            <a:picLocks noChangeAspect="1"/>
          </p:cNvPicPr>
          <p:nvPr/>
        </p:nvPicPr>
        <p:blipFill>
          <a:blip r:embed="rId2" cstate="print"/>
          <a:srcRect l="6822" t="1987" r="2893" b="4571"/>
          <a:stretch>
            <a:fillRect/>
          </a:stretch>
        </p:blipFill>
        <p:spPr bwMode="auto">
          <a:xfrm>
            <a:off x="639473" y="1620462"/>
            <a:ext cx="3340893" cy="4886325"/>
          </a:xfrm>
          <a:prstGeom prst="rect">
            <a:avLst/>
          </a:prstGeom>
          <a:noFill/>
          <a:ln w="9525">
            <a:noFill/>
            <a:miter lim="800000"/>
            <a:headEnd/>
            <a:tailEnd/>
          </a:ln>
        </p:spPr>
      </p:pic>
    </p:spTree>
    <p:extLst>
      <p:ext uri="{BB962C8B-B14F-4D97-AF65-F5344CB8AC3E}">
        <p14:creationId xmlns:p14="http://schemas.microsoft.com/office/powerpoint/2010/main" val="2253819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body" sz="half" idx="4294967295"/>
          </p:nvPr>
        </p:nvSpPr>
        <p:spPr>
          <a:xfrm>
            <a:off x="7405688" y="1557338"/>
            <a:ext cx="1738312" cy="4602162"/>
          </a:xfrm>
        </p:spPr>
        <p:txBody>
          <a:bodyPr/>
          <a:lstStyle/>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2400"/>
          </a:p>
          <a:p>
            <a:pPr eaLnBrk="1" hangingPunct="1">
              <a:lnSpc>
                <a:spcPct val="80000"/>
              </a:lnSpc>
              <a:buClr>
                <a:schemeClr val="tx1"/>
              </a:buClr>
              <a:buSzPct val="115000"/>
              <a:buFontTx/>
              <a:buNone/>
              <a:defRPr/>
            </a:pPr>
            <a:endParaRPr lang="en-US" sz="1400"/>
          </a:p>
          <a:p>
            <a:pPr eaLnBrk="1" hangingPunct="1">
              <a:lnSpc>
                <a:spcPct val="80000"/>
              </a:lnSpc>
              <a:buClr>
                <a:schemeClr val="tx1"/>
              </a:buClr>
              <a:buSzPct val="115000"/>
              <a:buFontTx/>
              <a:buNone/>
              <a:defRPr/>
            </a:pPr>
            <a:endParaRPr lang="en-US" sz="1200">
              <a:solidFill>
                <a:srgbClr val="FF0000"/>
              </a:solidFill>
            </a:endParaRPr>
          </a:p>
          <a:p>
            <a:pPr eaLnBrk="1" hangingPunct="1">
              <a:lnSpc>
                <a:spcPct val="80000"/>
              </a:lnSpc>
              <a:buClr>
                <a:schemeClr val="tx1"/>
              </a:buClr>
              <a:buSzPct val="115000"/>
              <a:buFontTx/>
              <a:buChar char="•"/>
              <a:defRPr/>
            </a:pPr>
            <a:endParaRPr lang="en-US" sz="1400"/>
          </a:p>
          <a:p>
            <a:pPr eaLnBrk="1" hangingPunct="1">
              <a:lnSpc>
                <a:spcPct val="80000"/>
              </a:lnSpc>
              <a:buClr>
                <a:schemeClr val="tx1"/>
              </a:buClr>
              <a:buSzPct val="115000"/>
              <a:buFontTx/>
              <a:buNone/>
              <a:defRPr/>
            </a:pPr>
            <a:endParaRPr lang="en-US" sz="1400"/>
          </a:p>
        </p:txBody>
      </p:sp>
      <p:sp>
        <p:nvSpPr>
          <p:cNvPr id="6" name="Rectangle 2"/>
          <p:cNvSpPr txBox="1">
            <a:spLocks noChangeArrowheads="1"/>
          </p:cNvSpPr>
          <p:nvPr/>
        </p:nvSpPr>
        <p:spPr bwMode="auto">
          <a:xfrm>
            <a:off x="572551" y="261938"/>
            <a:ext cx="8247062" cy="615950"/>
          </a:xfrm>
          <a:prstGeom prst="rect">
            <a:avLst/>
          </a:prstGeom>
          <a:noFill/>
          <a:ln w="9525">
            <a:noFill/>
            <a:miter lim="800000"/>
            <a:headEnd/>
            <a:tailEnd/>
          </a:ln>
          <a:effectLst/>
        </p:spPr>
        <p:txBody>
          <a:bodyPr>
            <a:spAutoFit/>
          </a:bodyPr>
          <a:lstStyle/>
          <a:p>
            <a:pPr>
              <a:defRPr/>
            </a:pPr>
            <a:r>
              <a:rPr lang="en-US" sz="3400" b="1" kern="0" dirty="0">
                <a:solidFill>
                  <a:schemeClr val="bg1"/>
                </a:solidFill>
                <a:latin typeface="Kozuka Gothic Pro B" pitchFamily="34" charset="-128"/>
                <a:ea typeface="Kozuka Gothic Pro B" pitchFamily="34" charset="-128"/>
                <a:cs typeface="Lucida Sans Unicode" pitchFamily="34" charset="0"/>
              </a:rPr>
              <a:t>What lies beneath the wheat fields?</a:t>
            </a:r>
          </a:p>
        </p:txBody>
      </p:sp>
      <p:pic>
        <p:nvPicPr>
          <p:cNvPr id="15364" name="Picture 6" descr="Drilling_Mitiamo_006.jpg"/>
          <p:cNvPicPr>
            <a:picLocks noChangeAspect="1"/>
          </p:cNvPicPr>
          <p:nvPr/>
        </p:nvPicPr>
        <p:blipFill>
          <a:blip r:embed="rId2">
            <a:extLst>
              <a:ext uri="{28A0092B-C50C-407E-A947-70E740481C1C}">
                <a14:useLocalDpi xmlns:a14="http://schemas.microsoft.com/office/drawing/2010/main" val="0"/>
              </a:ext>
            </a:extLst>
          </a:blip>
          <a:srcRect t="11151" b="10500"/>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1065512" y="4377563"/>
            <a:ext cx="4226568" cy="2759730"/>
          </a:xfrm>
          <a:prstGeom prst="rect">
            <a:avLst/>
          </a:prstGeom>
          <a:noFill/>
          <a:ln w="9525">
            <a:noFill/>
            <a:miter lim="800000"/>
            <a:headEnd/>
            <a:tailEnd/>
          </a:ln>
          <a:effectLst/>
        </p:spPr>
        <p:txBody>
          <a:bodyPr wrap="square">
            <a:spAutoFit/>
          </a:bodyPr>
          <a:lstStyle/>
          <a:p>
            <a:pPr>
              <a:lnSpc>
                <a:spcPts val="2600"/>
              </a:lnSpc>
              <a:spcBef>
                <a:spcPts val="0"/>
              </a:spcBef>
              <a:spcAft>
                <a:spcPts val="0"/>
              </a:spcAft>
              <a:buClr>
                <a:schemeClr val="bg1"/>
              </a:buClr>
              <a:buSzPct val="70000"/>
              <a:defRPr/>
            </a:pP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0.4m @ </a:t>
            </a:r>
            <a:r>
              <a:rPr lang="en-AU" sz="2400" b="1" kern="0" dirty="0">
                <a:solidFill>
                  <a:schemeClr val="bg1"/>
                </a:solidFill>
                <a:effectLst>
                  <a:outerShdw blurRad="38100" dist="38100" dir="2700000" algn="tl">
                    <a:srgbClr val="000000">
                      <a:alpha val="43137"/>
                    </a:srgbClr>
                  </a:outerShdw>
                </a:effectLst>
                <a:latin typeface="Calibri" pitchFamily="34" charset="0"/>
                <a:cs typeface="+mn-cs"/>
              </a:rPr>
              <a:t>152.0g/t</a:t>
            </a: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 Au (FEDD008)</a:t>
            </a:r>
          </a:p>
          <a:p>
            <a:pPr>
              <a:lnSpc>
                <a:spcPts val="2600"/>
              </a:lnSpc>
              <a:spcBef>
                <a:spcPts val="0"/>
              </a:spcBef>
              <a:spcAft>
                <a:spcPts val="0"/>
              </a:spcAft>
              <a:buClr>
                <a:schemeClr val="bg1"/>
              </a:buClr>
              <a:buSzPct val="70000"/>
              <a:defRPr/>
            </a:pP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6.0m </a:t>
            </a:r>
            <a:r>
              <a:rPr lang="en-AU" sz="2400" b="1" kern="0" dirty="0">
                <a:solidFill>
                  <a:schemeClr val="bg1"/>
                </a:solidFill>
                <a:effectLst>
                  <a:outerShdw blurRad="38100" dist="38100" dir="2700000" algn="tl">
                    <a:srgbClr val="000000">
                      <a:alpha val="43137"/>
                    </a:srgbClr>
                  </a:outerShdw>
                </a:effectLst>
                <a:latin typeface="Calibri" pitchFamily="34" charset="0"/>
                <a:cs typeface="+mn-cs"/>
              </a:rPr>
              <a:t>@ 82.7g/t </a:t>
            </a: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Au (FE328)</a:t>
            </a:r>
            <a:r>
              <a:rPr lang="en-AU" sz="2400" b="1" kern="0" dirty="0">
                <a:solidFill>
                  <a:schemeClr val="bg1"/>
                </a:solidFill>
                <a:effectLst>
                  <a:outerShdw blurRad="38100" dist="38100" dir="2700000" algn="tl">
                    <a:srgbClr val="000000">
                      <a:alpha val="43137"/>
                    </a:srgbClr>
                  </a:outerShdw>
                </a:effectLst>
                <a:latin typeface="Calibri" pitchFamily="34" charset="0"/>
                <a:cs typeface="+mn-cs"/>
              </a:rPr>
              <a:t/>
            </a:r>
            <a:br>
              <a:rPr lang="en-AU" sz="2400" b="1" kern="0" dirty="0">
                <a:solidFill>
                  <a:schemeClr val="bg1"/>
                </a:solidFill>
                <a:effectLst>
                  <a:outerShdw blurRad="38100" dist="38100" dir="2700000" algn="tl">
                    <a:srgbClr val="000000">
                      <a:alpha val="43137"/>
                    </a:srgbClr>
                  </a:outerShdw>
                </a:effectLst>
                <a:latin typeface="Calibri" pitchFamily="34" charset="0"/>
                <a:cs typeface="+mn-cs"/>
              </a:rPr>
            </a:b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1.0m </a:t>
            </a:r>
            <a:r>
              <a:rPr lang="en-AU" sz="2400" b="1" kern="0" dirty="0">
                <a:solidFill>
                  <a:schemeClr val="bg1"/>
                </a:solidFill>
                <a:effectLst>
                  <a:outerShdw blurRad="38100" dist="38100" dir="2700000" algn="tl">
                    <a:srgbClr val="000000">
                      <a:alpha val="43137"/>
                    </a:srgbClr>
                  </a:outerShdw>
                </a:effectLst>
                <a:latin typeface="Calibri" pitchFamily="34" charset="0"/>
                <a:cs typeface="+mn-cs"/>
              </a:rPr>
              <a:t>@ 18.3g/t Au (FERC002)</a:t>
            </a:r>
            <a:br>
              <a:rPr lang="en-AU" sz="2400" b="1" kern="0" dirty="0">
                <a:solidFill>
                  <a:schemeClr val="bg1"/>
                </a:solidFill>
                <a:effectLst>
                  <a:outerShdw blurRad="38100" dist="38100" dir="2700000" algn="tl">
                    <a:srgbClr val="000000">
                      <a:alpha val="43137"/>
                    </a:srgbClr>
                  </a:outerShdw>
                </a:effectLst>
                <a:latin typeface="Calibri" pitchFamily="34" charset="0"/>
                <a:cs typeface="+mn-cs"/>
              </a:rPr>
            </a:b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3.0m </a:t>
            </a:r>
            <a:r>
              <a:rPr lang="en-AU" sz="2400" b="1" kern="0" dirty="0">
                <a:solidFill>
                  <a:schemeClr val="bg1"/>
                </a:solidFill>
                <a:effectLst>
                  <a:outerShdw blurRad="38100" dist="38100" dir="2700000" algn="tl">
                    <a:srgbClr val="000000">
                      <a:alpha val="43137"/>
                    </a:srgbClr>
                  </a:outerShdw>
                </a:effectLst>
                <a:latin typeface="Calibri" pitchFamily="34" charset="0"/>
                <a:cs typeface="+mn-cs"/>
              </a:rPr>
              <a:t>@ </a:t>
            </a: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36.6g/t </a:t>
            </a:r>
            <a:r>
              <a:rPr lang="en-AU" sz="2400" b="1" kern="0" dirty="0">
                <a:solidFill>
                  <a:schemeClr val="bg1"/>
                </a:solidFill>
                <a:effectLst>
                  <a:outerShdw blurRad="38100" dist="38100" dir="2700000" algn="tl">
                    <a:srgbClr val="000000">
                      <a:alpha val="43137"/>
                    </a:srgbClr>
                  </a:outerShdw>
                </a:effectLst>
                <a:latin typeface="Calibri" pitchFamily="34" charset="0"/>
                <a:cs typeface="+mn-cs"/>
              </a:rPr>
              <a:t>Au (FE415</a:t>
            </a: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a:t>
            </a:r>
            <a:b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b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1.0m @ 17.5g/t Au (FEDD001)</a:t>
            </a:r>
            <a:b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br>
            <a:r>
              <a:rPr lang="en-AU" sz="2400" b="1" kern="0" dirty="0">
                <a:solidFill>
                  <a:schemeClr val="bg1"/>
                </a:solidFill>
                <a:effectLst>
                  <a:outerShdw blurRad="38100" dist="38100" dir="2700000" algn="tl">
                    <a:srgbClr val="000000">
                      <a:alpha val="43137"/>
                    </a:srgbClr>
                  </a:outerShdw>
                </a:effectLst>
                <a:latin typeface="Calibri" pitchFamily="34" charset="0"/>
                <a:cs typeface="+mn-cs"/>
              </a:rPr>
              <a:t>3.0m</a:t>
            </a: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 @ 20.5g/t Au (FE592)</a:t>
            </a:r>
          </a:p>
          <a:p>
            <a:pPr>
              <a:lnSpc>
                <a:spcPts val="2600"/>
              </a:lnSpc>
              <a:spcBef>
                <a:spcPts val="0"/>
              </a:spcBef>
              <a:spcAft>
                <a:spcPts val="0"/>
              </a:spcAft>
              <a:buClr>
                <a:schemeClr val="bg1"/>
              </a:buClr>
              <a:buSzPct val="70000"/>
              <a:defRPr/>
            </a:pPr>
            <a:r>
              <a:rPr lang="en-AU" sz="2400" b="1" kern="0" dirty="0" smtClean="0">
                <a:solidFill>
                  <a:schemeClr val="bg1"/>
                </a:solidFill>
                <a:effectLst>
                  <a:outerShdw blurRad="38100" dist="38100" dir="2700000" algn="tl">
                    <a:srgbClr val="000000">
                      <a:alpha val="43137"/>
                    </a:srgbClr>
                  </a:outerShdw>
                </a:effectLst>
                <a:latin typeface="Calibri" pitchFamily="34" charset="0"/>
                <a:cs typeface="+mn-cs"/>
              </a:rPr>
              <a:t>3.0m @ 9.1g/t Au (FE608)</a:t>
            </a:r>
          </a:p>
          <a:p>
            <a:pPr>
              <a:lnSpc>
                <a:spcPts val="2600"/>
              </a:lnSpc>
              <a:spcBef>
                <a:spcPts val="0"/>
              </a:spcBef>
              <a:spcAft>
                <a:spcPts val="1800"/>
              </a:spcAft>
              <a:buClr>
                <a:schemeClr val="bg1"/>
              </a:buClr>
              <a:buSzPct val="70000"/>
              <a:defRPr/>
            </a:pPr>
            <a:endParaRPr lang="en-US" sz="2400" b="1" kern="0" dirty="0">
              <a:solidFill>
                <a:schemeClr val="bg1"/>
              </a:solidFill>
              <a:effectLst>
                <a:outerShdw blurRad="38100" dist="38100" dir="2700000" algn="tl">
                  <a:srgbClr val="000000">
                    <a:alpha val="43137"/>
                  </a:srgbClr>
                </a:outerShdw>
              </a:effectLst>
              <a:latin typeface="Calibri" pitchFamily="34" charset="0"/>
              <a:cs typeface="+mn-cs"/>
            </a:endParaRPr>
          </a:p>
        </p:txBody>
      </p:sp>
      <p:pic>
        <p:nvPicPr>
          <p:cNvPr id="11" name="Picture 10" descr="GoldSampleMay2013-B.jpg"/>
          <p:cNvPicPr>
            <a:picLocks noChangeAspect="1"/>
          </p:cNvPicPr>
          <p:nvPr/>
        </p:nvPicPr>
        <p:blipFill>
          <a:blip r:embed="rId3" cstate="print"/>
          <a:stretch>
            <a:fillRect/>
          </a:stretch>
        </p:blipFill>
        <p:spPr>
          <a:xfrm>
            <a:off x="5595828" y="4286256"/>
            <a:ext cx="2762386" cy="2287564"/>
          </a:xfrm>
          <a:prstGeom prst="rect">
            <a:avLst/>
          </a:prstGeom>
        </p:spPr>
      </p:pic>
    </p:spTree>
    <p:extLst>
      <p:ext uri="{BB962C8B-B14F-4D97-AF65-F5344CB8AC3E}">
        <p14:creationId xmlns:p14="http://schemas.microsoft.com/office/powerpoint/2010/main" val="3244646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1188" y="261938"/>
            <a:ext cx="6985000" cy="646112"/>
          </a:xfrm>
          <a:prstGeom prst="rect">
            <a:avLst/>
          </a:prstGeom>
          <a:noFill/>
          <a:ln w="9525">
            <a:noFill/>
            <a:miter lim="800000"/>
            <a:headEnd/>
            <a:tailEnd/>
          </a:ln>
          <a:effectLst/>
        </p:spPr>
        <p:txBody>
          <a:bodyPr lIns="0" tIns="36000">
            <a:spAutoFit/>
          </a:bodyPr>
          <a:lstStyle/>
          <a:p>
            <a:pPr>
              <a:defRPr/>
            </a:pPr>
            <a:r>
              <a:rPr lang="en-US" sz="3600" b="1" kern="0" dirty="0">
                <a:solidFill>
                  <a:schemeClr val="bg1"/>
                </a:solidFill>
                <a:latin typeface="Kozuka Gothic Pro B" pitchFamily="34" charset="-128"/>
                <a:ea typeface="Kozuka Gothic Pro B" pitchFamily="34" charset="-128"/>
                <a:cs typeface="Lucida Sans Unicode" pitchFamily="34" charset="0"/>
              </a:rPr>
              <a:t>Four Eagles Gold </a:t>
            </a:r>
            <a:r>
              <a:rPr lang="en-US" sz="3600" b="1" kern="0" dirty="0" smtClean="0">
                <a:solidFill>
                  <a:schemeClr val="bg1"/>
                </a:solidFill>
                <a:latin typeface="Kozuka Gothic Pro B" pitchFamily="34" charset="-128"/>
                <a:ea typeface="Kozuka Gothic Pro B" pitchFamily="34" charset="-128"/>
                <a:cs typeface="Lucida Sans Unicode" pitchFamily="34" charset="0"/>
              </a:rPr>
              <a:t>Zones</a:t>
            </a:r>
            <a:endParaRPr lang="en-US" sz="3600" b="1" kern="0" dirty="0">
              <a:solidFill>
                <a:schemeClr val="bg1"/>
              </a:solidFill>
              <a:latin typeface="Kozuka Gothic Pro B" pitchFamily="34" charset="-128"/>
              <a:ea typeface="Kozuka Gothic Pro B" pitchFamily="34" charset="-128"/>
              <a:cs typeface="Lucida Sans Unicode" pitchFamily="34" charset="0"/>
            </a:endParaRPr>
          </a:p>
        </p:txBody>
      </p:sp>
      <p:pic>
        <p:nvPicPr>
          <p:cNvPr id="4" name="Picture 3" descr="4Eagles-GoldArsenicZones-July2013.wmf"/>
          <p:cNvPicPr>
            <a:picLocks noChangeAspect="1"/>
          </p:cNvPicPr>
          <p:nvPr/>
        </p:nvPicPr>
        <p:blipFill>
          <a:blip r:embed="rId2"/>
          <a:stretch>
            <a:fillRect/>
          </a:stretch>
        </p:blipFill>
        <p:spPr>
          <a:xfrm>
            <a:off x="1263262" y="1581086"/>
            <a:ext cx="6607243" cy="50268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9696</TotalTime>
  <Words>993</Words>
  <Application>Microsoft Office PowerPoint</Application>
  <PresentationFormat>On-screen Show (4:3)</PresentationFormat>
  <Paragraphs>118</Paragraphs>
  <Slides>29</Slides>
  <Notes>2</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Textured</vt:lpstr>
      <vt:lpstr>1_Textured</vt:lpstr>
      <vt:lpstr>2_Textured</vt:lpstr>
      <vt:lpstr>PowerPoint Presentation</vt:lpstr>
      <vt:lpstr>Acknowledgements</vt:lpstr>
      <vt:lpstr>Presentation Summary</vt:lpstr>
      <vt:lpstr>Bendigo / Ballarat Gold Zones</vt:lpstr>
      <vt:lpstr>North Bendigo Gold Belt</vt:lpstr>
      <vt:lpstr>Discovery History</vt:lpstr>
      <vt:lpstr>PowerPoint Presentation</vt:lpstr>
      <vt:lpstr>PowerPoint Presentation</vt:lpstr>
      <vt:lpstr>PowerPoint Presentation</vt:lpstr>
      <vt:lpstr>Four Eagles: Summary</vt:lpstr>
      <vt:lpstr>PowerPoint Presentation</vt:lpstr>
      <vt:lpstr>PowerPoint Presentation</vt:lpstr>
      <vt:lpstr>PowerPoint Presentation</vt:lpstr>
      <vt:lpstr>PowerPoint Presentation</vt:lpstr>
      <vt:lpstr>PowerPoint Presentation</vt:lpstr>
      <vt:lpstr>Bendigo: historic gold production</vt:lpstr>
      <vt:lpstr>Bendigo: a world-class gold target</vt:lpstr>
      <vt:lpstr>PowerPoint Presentation</vt:lpstr>
      <vt:lpstr>PowerPoint Presentation</vt:lpstr>
      <vt:lpstr>PowerPoint Presentation</vt:lpstr>
      <vt:lpstr>PowerPoint Presentation</vt:lpstr>
      <vt:lpstr>PowerPoint Presentation</vt:lpstr>
      <vt:lpstr>LeachWELL Correlation Graph</vt:lpstr>
      <vt:lpstr>PowerPoint Presentation</vt:lpstr>
      <vt:lpstr>PowerPoint Presentation</vt:lpstr>
      <vt:lpstr>Conclusion</vt:lpstr>
      <vt:lpstr>PowerPoint Presentation</vt:lpstr>
      <vt:lpstr>PowerPoint Presentation</vt:lpstr>
      <vt:lpstr>PowerPoint Presentation</vt:lpstr>
    </vt:vector>
  </TitlesOfParts>
  <Company>Maybach Consulting Pty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Arbuckle</dc:creator>
  <cp:lastModifiedBy>Catherine Shirley</cp:lastModifiedBy>
  <cp:revision>454</cp:revision>
  <cp:lastPrinted>2012-12-01T01:25:46Z</cp:lastPrinted>
  <dcterms:created xsi:type="dcterms:W3CDTF">2010-09-06T09:14:46Z</dcterms:created>
  <dcterms:modified xsi:type="dcterms:W3CDTF">2013-09-12T22:32:10Z</dcterms:modified>
</cp:coreProperties>
</file>